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71" r:id="rId4"/>
    <p:sldId id="318" r:id="rId5"/>
    <p:sldId id="319" r:id="rId6"/>
    <p:sldId id="320" r:id="rId7"/>
    <p:sldId id="321" r:id="rId8"/>
    <p:sldId id="393" r:id="rId9"/>
    <p:sldId id="329" r:id="rId10"/>
    <p:sldId id="330" r:id="rId11"/>
    <p:sldId id="331" r:id="rId12"/>
    <p:sldId id="332" r:id="rId13"/>
    <p:sldId id="323" r:id="rId14"/>
    <p:sldId id="324" r:id="rId15"/>
    <p:sldId id="325" r:id="rId16"/>
    <p:sldId id="394" r:id="rId17"/>
    <p:sldId id="333" r:id="rId18"/>
    <p:sldId id="334" r:id="rId19"/>
    <p:sldId id="335" r:id="rId20"/>
    <p:sldId id="336" r:id="rId21"/>
    <p:sldId id="337" r:id="rId22"/>
    <p:sldId id="338" r:id="rId23"/>
    <p:sldId id="375" r:id="rId24"/>
    <p:sldId id="376" r:id="rId25"/>
    <p:sldId id="339" r:id="rId26"/>
    <p:sldId id="340" r:id="rId27"/>
    <p:sldId id="342" r:id="rId28"/>
    <p:sldId id="343" r:id="rId29"/>
    <p:sldId id="344" r:id="rId30"/>
    <p:sldId id="345" r:id="rId31"/>
    <p:sldId id="377" r:id="rId32"/>
    <p:sldId id="380" r:id="rId33"/>
    <p:sldId id="38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9" r:id="rId46"/>
    <p:sldId id="383" r:id="rId47"/>
    <p:sldId id="389" r:id="rId48"/>
    <p:sldId id="353" r:id="rId49"/>
    <p:sldId id="354" r:id="rId50"/>
    <p:sldId id="355" r:id="rId51"/>
    <p:sldId id="391" r:id="rId52"/>
    <p:sldId id="396" r:id="rId53"/>
    <p:sldId id="397" r:id="rId54"/>
    <p:sldId id="385" r:id="rId55"/>
    <p:sldId id="387" r:id="rId56"/>
    <p:sldId id="392" r:id="rId57"/>
    <p:sldId id="395" r:id="rId58"/>
    <p:sldId id="356" r:id="rId59"/>
    <p:sldId id="357" r:id="rId60"/>
    <p:sldId id="358" r:id="rId61"/>
    <p:sldId id="359" r:id="rId62"/>
    <p:sldId id="360" r:id="rId63"/>
    <p:sldId id="38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85" autoAdjust="0"/>
  </p:normalViewPr>
  <p:slideViewPr>
    <p:cSldViewPr>
      <p:cViewPr varScale="1">
        <p:scale>
          <a:sx n="104" d="100"/>
          <a:sy n="104" d="100"/>
        </p:scale>
        <p:origin x="-18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interSettings" Target="printerSettings/printerSettings1.bin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97300-75E0-45A6-839D-4D5B0613BA52}" type="datetimeFigureOut">
              <a:rPr lang="en-US" smtClean="0"/>
              <a:t>4/18/16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BDD7-8D8E-4052-9B44-2EFDA87AE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83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8BDD7-8D8E-4052-9B44-2EFDA87AE3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90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8BDD7-8D8E-4052-9B44-2EFDA87AE3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90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AC207E-C27D-4F33-AE6D-DA8FE1094D0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AC207E-C27D-4F33-AE6D-DA8FE1094D0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AC207E-C27D-4F33-AE6D-DA8FE1094D0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>
              <a:defRPr/>
            </a:pPr>
            <a:fld id="{83F6D10A-9BA1-4D4E-880F-CEEE915AA949}" type="slidenum">
              <a:rPr lang="en-US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0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00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AB0BE43F-9892-AB4D-B1E3-1E9BF18FC9A1}" type="slidenum">
              <a:rPr lang="zh-CN" altLang="en-US" sz="1200">
                <a:ea typeface="宋体" charset="0"/>
                <a:cs typeface="宋体" charset="0"/>
              </a:rPr>
              <a:pPr/>
              <a:t>36</a:t>
            </a:fld>
            <a:endParaRPr lang="en-US" altLang="zh-CN" sz="1200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2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02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2A8F50D-389D-B840-A494-2B4E97272671}" type="slidenum">
              <a:rPr lang="zh-CN" altLang="en-US" sz="1200">
                <a:ea typeface="宋体" charset="0"/>
                <a:cs typeface="宋体" charset="0"/>
              </a:rPr>
              <a:pPr/>
              <a:t>37</a:t>
            </a:fld>
            <a:endParaRPr lang="en-US" altLang="zh-CN" sz="1200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048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20883E4-C874-CA43-AE97-9552FE32D3A6}" type="slidenum">
              <a:rPr lang="zh-CN" altLang="en-US" sz="1200">
                <a:ea typeface="宋体" charset="0"/>
                <a:cs typeface="宋体" charset="0"/>
              </a:rPr>
              <a:pPr/>
              <a:t>38</a:t>
            </a:fld>
            <a:endParaRPr lang="en-US" altLang="zh-CN" sz="1200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68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068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8E77EB3-180F-2849-B19E-D00295448974}" type="slidenum">
              <a:rPr lang="zh-CN" altLang="en-US" sz="1200">
                <a:ea typeface="宋体" charset="0"/>
                <a:cs typeface="宋体" charset="0"/>
              </a:rPr>
              <a:pPr/>
              <a:t>39</a:t>
            </a:fld>
            <a:endParaRPr lang="en-US" altLang="zh-CN" sz="1200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88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088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A92F2253-D58D-524D-B14E-A1A977859B88}" type="slidenum">
              <a:rPr lang="zh-CN" altLang="en-US" sz="1200">
                <a:ea typeface="宋体" charset="0"/>
                <a:cs typeface="宋体" charset="0"/>
              </a:rPr>
              <a:pPr/>
              <a:t>40</a:t>
            </a:fld>
            <a:endParaRPr lang="en-US" altLang="zh-CN" sz="1200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9362E-07AD-488C-9A7C-69D124FB13F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0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109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26E71FC8-0EB8-C94E-A168-BB779DDB9016}" type="slidenum">
              <a:rPr lang="zh-CN" altLang="en-US" sz="1200">
                <a:ea typeface="宋体" charset="0"/>
                <a:cs typeface="宋体" charset="0"/>
              </a:rPr>
              <a:pPr/>
              <a:t>41</a:t>
            </a:fld>
            <a:endParaRPr lang="en-US" altLang="zh-CN" sz="1200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2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129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6770D3E7-EFC0-B742-96A1-61C07B7875A7}" type="slidenum">
              <a:rPr lang="zh-CN" altLang="en-US" sz="1200">
                <a:ea typeface="宋体" charset="0"/>
                <a:cs typeface="宋体" charset="0"/>
              </a:rPr>
              <a:pPr/>
              <a:t>42</a:t>
            </a:fld>
            <a:endParaRPr lang="en-US" altLang="zh-CN" sz="1200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D673691-1BCE-0645-B36D-E5786BC21384}" type="slidenum">
              <a:rPr lang="zh-CN" altLang="en-US" sz="1200">
                <a:ea typeface="宋体" charset="0"/>
                <a:cs typeface="宋体" charset="0"/>
              </a:rPr>
              <a:pPr/>
              <a:t>43</a:t>
            </a:fld>
            <a:endParaRPr lang="en-US" altLang="zh-CN" sz="1200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70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170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47FE58A9-13FB-9C42-BEC0-FF14BE3E8620}" type="slidenum">
              <a:rPr lang="zh-CN" altLang="en-US" sz="1200">
                <a:ea typeface="宋体" charset="0"/>
                <a:cs typeface="宋体" charset="0"/>
              </a:rPr>
              <a:pPr/>
              <a:t>44</a:t>
            </a:fld>
            <a:endParaRPr lang="en-US" altLang="zh-CN" sz="1200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8BDD7-8D8E-4052-9B44-2EFDA87AE3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905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recall the Many-to-One We talk before for</a:t>
            </a:r>
            <a:r>
              <a:rPr lang="en-US" baseline="0" dirty="0" smtClean="0"/>
              <a:t> the shape </a:t>
            </a:r>
            <a:r>
              <a:rPr lang="en-US" baseline="0" dirty="0" err="1" smtClean="0"/>
              <a:t>retreival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579A1-4839-4768-A58B-4442FDB5EF1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96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9362E-07AD-488C-9A7C-69D124FB13F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9362E-07AD-488C-9A7C-69D124FB13F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9362E-07AD-488C-9A7C-69D124FB13F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8BDD7-8D8E-4052-9B44-2EFDA87AE3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9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9362E-07AD-488C-9A7C-69D124FB13FE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9362E-07AD-488C-9A7C-69D124FB13FE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A9362E-07AD-488C-9A7C-69D124FB13F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4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4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8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7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0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2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7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B76B9-0A03-4361-A7DE-446225172FAF}" type="datetimeFigureOut">
              <a:rPr lang="en-US" smtClean="0"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1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fang@ny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ttic.uchicago.edu/~huangqx/siga_11.pptx" TargetMode="External"/><Relationship Id="rId4" Type="http://schemas.openxmlformats.org/officeDocument/2006/relationships/hyperlink" Target="http://www.cse.buffalo.edu/~jing/cse601/fa12/materials/clustering_ensembl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6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tic.uchicago.edu/~huangqx/siga_11.pptx" TargetMode="External"/><Relationship Id="rId4" Type="http://schemas.openxmlformats.org/officeDocument/2006/relationships/hyperlink" Target="http://www.cse.buffalo.edu/~jing/cse601/fa12/materials/clustering_ensembl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eg"/><Relationship Id="rId7" Type="http://schemas.openxmlformats.org/officeDocument/2006/relationships/image" Target="../media/image5.gif"/><Relationship Id="rId8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ttic.uchicago.edu/~huangqx/siga_11.pptx" TargetMode="External"/><Relationship Id="rId4" Type="http://schemas.openxmlformats.org/officeDocument/2006/relationships/hyperlink" Target="http://www.cse.buffalo.edu/~jing/cse601/fa12/materials/clustering_ensembl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tic.uchicago.edu/~huangqx/siga_11.pptx" TargetMode="External"/><Relationship Id="rId4" Type="http://schemas.openxmlformats.org/officeDocument/2006/relationships/hyperlink" Target="http://www.cse.buffalo.edu/~jing/cse601/fa12/materials/clustering_ensembl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Data-Driven 3D Shape </a:t>
            </a:r>
            <a:r>
              <a:rPr lang="en-US" dirty="0" smtClean="0"/>
              <a:t>Processing</a:t>
            </a:r>
            <a:br>
              <a:rPr lang="en-US" dirty="0" smtClean="0"/>
            </a:br>
            <a:r>
              <a:rPr lang="en-US" dirty="0" smtClean="0"/>
              <a:t>Joint Shape Segmentation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Prof. Yi Fang</a:t>
            </a:r>
          </a:p>
          <a:p>
            <a:r>
              <a:rPr lang="en-US" dirty="0" smtClean="0">
                <a:hlinkClick r:id="rId2"/>
              </a:rPr>
              <a:t>yfang@nyu.edu</a:t>
            </a:r>
            <a:endParaRPr lang="en-US" dirty="0" smtClean="0"/>
          </a:p>
          <a:p>
            <a:r>
              <a:rPr lang="en-US" dirty="0" smtClean="0"/>
              <a:t>Spring, 201</a:t>
            </a:r>
            <a:r>
              <a:rPr lang="en-US" altLang="zh-CN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2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object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altLang="zh-CN" i="1" dirty="0" smtClean="0"/>
              <a:t>M</a:t>
            </a:r>
            <a:r>
              <a:rPr lang="en-US" altLang="zh-CN" dirty="0" smtClean="0"/>
              <a:t> </a:t>
            </a:r>
            <a:r>
              <a:rPr lang="en-US" altLang="zh-CN" dirty="0"/>
              <a:t>be a 3D </a:t>
            </a:r>
            <a:r>
              <a:rPr lang="en-US" altLang="zh-CN" dirty="0" smtClean="0"/>
              <a:t>mesh,   </a:t>
            </a:r>
          </a:p>
          <a:p>
            <a:r>
              <a:rPr lang="en-US" altLang="zh-CN" i="1" dirty="0" smtClean="0"/>
              <a:t>S</a:t>
            </a:r>
            <a:r>
              <a:rPr lang="en-US" altLang="zh-CN" dirty="0" smtClean="0"/>
              <a:t> </a:t>
            </a:r>
            <a:r>
              <a:rPr lang="en-US" altLang="zh-CN" dirty="0"/>
              <a:t>the set of </a:t>
            </a:r>
            <a:r>
              <a:rPr lang="en-US" altLang="zh-CN" dirty="0" smtClean="0"/>
              <a:t>mesh elements, which is </a:t>
            </a:r>
            <a:r>
              <a:rPr lang="en-US" altLang="zh-CN" dirty="0"/>
              <a:t>either </a:t>
            </a:r>
            <a:r>
              <a:rPr lang="en-US" altLang="zh-CN" i="1" dirty="0"/>
              <a:t>V</a:t>
            </a:r>
            <a:r>
              <a:rPr lang="en-US" altLang="zh-CN" dirty="0"/>
              <a:t>, </a:t>
            </a:r>
            <a:r>
              <a:rPr lang="en-US" altLang="zh-CN" i="1" dirty="0"/>
              <a:t>E</a:t>
            </a:r>
            <a:r>
              <a:rPr lang="en-US" altLang="zh-CN" dirty="0"/>
              <a:t> or </a:t>
            </a:r>
            <a:r>
              <a:rPr lang="en-US" altLang="zh-CN" i="1" dirty="0" smtClean="0"/>
              <a:t>F,</a:t>
            </a:r>
            <a:r>
              <a:rPr lang="en-US" altLang="zh-CN" dirty="0" smtClean="0"/>
              <a:t>  </a:t>
            </a:r>
          </a:p>
          <a:p>
            <a:r>
              <a:rPr lang="en-US" altLang="zh-CN" dirty="0" smtClean="0"/>
              <a:t>A segmentation of </a:t>
            </a:r>
            <a:r>
              <a:rPr lang="en-US" altLang="zh-CN" i="1" dirty="0"/>
              <a:t>M</a:t>
            </a:r>
            <a:r>
              <a:rPr lang="en-US" altLang="zh-CN" dirty="0"/>
              <a:t> is the set of sub-meshes     = {</a:t>
            </a:r>
            <a:r>
              <a:rPr lang="en-US" altLang="zh-CN" i="1" dirty="0"/>
              <a:t>M</a:t>
            </a:r>
            <a:r>
              <a:rPr lang="en-US" altLang="zh-CN" i="1" baseline="-25000" dirty="0"/>
              <a:t>0</a:t>
            </a:r>
            <a:r>
              <a:rPr lang="en-US" altLang="zh-CN" dirty="0"/>
              <a:t>, </a:t>
            </a:r>
            <a:r>
              <a:rPr lang="en-US" altLang="zh-CN" i="1" dirty="0"/>
              <a:t>M</a:t>
            </a:r>
            <a:r>
              <a:rPr lang="en-US" altLang="zh-CN" i="1" baseline="-25000" dirty="0"/>
              <a:t>1</a:t>
            </a:r>
            <a:r>
              <a:rPr lang="en-US" altLang="zh-CN" dirty="0"/>
              <a:t>... ,</a:t>
            </a:r>
            <a:r>
              <a:rPr lang="en-US" altLang="zh-CN" i="1" dirty="0"/>
              <a:t>M</a:t>
            </a:r>
            <a:r>
              <a:rPr lang="en-US" altLang="zh-CN" i="1" baseline="-25000" dirty="0"/>
              <a:t>k−1</a:t>
            </a:r>
            <a:r>
              <a:rPr lang="en-US" altLang="zh-CN" dirty="0"/>
              <a:t>} induced by a partition of </a:t>
            </a:r>
            <a:r>
              <a:rPr lang="en-US" altLang="zh-CN" i="1" dirty="0"/>
              <a:t>S</a:t>
            </a:r>
            <a:r>
              <a:rPr lang="en-US" altLang="zh-CN" dirty="0"/>
              <a:t> into </a:t>
            </a:r>
            <a:r>
              <a:rPr lang="en-US" altLang="zh-CN" i="1" dirty="0"/>
              <a:t>k</a:t>
            </a:r>
            <a:r>
              <a:rPr lang="en-US" altLang="zh-CN" dirty="0"/>
              <a:t> disjoint sub-sets</a:t>
            </a:r>
            <a:r>
              <a:rPr lang="en-US" altLang="zh-CN" dirty="0" smtClean="0"/>
              <a:t>. 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177" y="1676400"/>
            <a:ext cx="3714750" cy="542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79" y="2710130"/>
            <a:ext cx="5324475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0200" y="4076700"/>
            <a:ext cx="32194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2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828800"/>
            <a:ext cx="25304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28800"/>
            <a:ext cx="2895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28800" y="5985430"/>
            <a:ext cx="255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Part-Based Segmentation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2600" y="5985430"/>
            <a:ext cx="287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Surface-Based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9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Formulate Mesh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criteria function that measures </a:t>
            </a:r>
            <a:r>
              <a:rPr lang="en-US" dirty="0"/>
              <a:t>the quality of a </a:t>
            </a:r>
            <a:r>
              <a:rPr lang="en-US" dirty="0" smtClean="0"/>
              <a:t>partition under a set of constraints</a:t>
            </a:r>
          </a:p>
          <a:p>
            <a:r>
              <a:rPr lang="en-US" dirty="0" smtClean="0"/>
              <a:t>A algorithm for </a:t>
            </a:r>
            <a:r>
              <a:rPr lang="en-US" dirty="0"/>
              <a:t>finding </a:t>
            </a:r>
            <a:r>
              <a:rPr lang="en-US" dirty="0" smtClean="0"/>
              <a:t>the optimal criteria function.</a:t>
            </a: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en-US" altLang="zh-CN" dirty="0" smtClean="0"/>
              <a:t>Given </a:t>
            </a:r>
            <a:r>
              <a:rPr lang="en-US" altLang="zh-CN" dirty="0"/>
              <a:t>a mesh </a:t>
            </a:r>
            <a:r>
              <a:rPr lang="en-US" altLang="zh-CN" i="1" dirty="0"/>
              <a:t>M</a:t>
            </a:r>
            <a:r>
              <a:rPr lang="en-US" altLang="zh-CN" dirty="0"/>
              <a:t> and the set of elements </a:t>
            </a:r>
            <a:r>
              <a:rPr lang="en-US" altLang="zh-CN" i="1" dirty="0"/>
              <a:t>S</a:t>
            </a:r>
            <a:r>
              <a:rPr lang="en-US" altLang="zh-CN" dirty="0"/>
              <a:t> ∈ {</a:t>
            </a:r>
            <a:r>
              <a:rPr lang="en-US" altLang="zh-CN" i="1" dirty="0"/>
              <a:t>V</a:t>
            </a:r>
            <a:r>
              <a:rPr lang="en-US" altLang="zh-CN" dirty="0"/>
              <a:t>, </a:t>
            </a:r>
            <a:r>
              <a:rPr lang="en-US" altLang="zh-CN" i="1" dirty="0"/>
              <a:t>E</a:t>
            </a:r>
            <a:r>
              <a:rPr lang="en-US" altLang="zh-CN" dirty="0"/>
              <a:t>, </a:t>
            </a:r>
            <a:r>
              <a:rPr lang="en-US" altLang="zh-CN" i="1" dirty="0"/>
              <a:t>F</a:t>
            </a:r>
            <a:r>
              <a:rPr lang="en-US" altLang="zh-CN" dirty="0"/>
              <a:t>}, find a disjoint partitioning of </a:t>
            </a:r>
            <a:r>
              <a:rPr lang="en-US" altLang="zh-CN" i="1" dirty="0"/>
              <a:t>S</a:t>
            </a:r>
            <a:r>
              <a:rPr lang="en-US" altLang="zh-CN" dirty="0"/>
              <a:t> into 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0</a:t>
            </a:r>
            <a:r>
              <a:rPr lang="en-US" altLang="zh-CN" dirty="0"/>
              <a:t>, ..., 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k−1</a:t>
            </a:r>
            <a:r>
              <a:rPr lang="en-US" altLang="zh-CN" dirty="0"/>
              <a:t> such that the criterion function </a:t>
            </a:r>
            <a:r>
              <a:rPr lang="en-US" altLang="zh-CN" i="1" dirty="0"/>
              <a:t>J</a:t>
            </a:r>
            <a:r>
              <a:rPr lang="en-US" altLang="zh-CN" dirty="0"/>
              <a:t> = </a:t>
            </a:r>
            <a:r>
              <a:rPr lang="en-US" altLang="zh-CN" i="1" dirty="0"/>
              <a:t>J</a:t>
            </a:r>
            <a:r>
              <a:rPr lang="en-US" altLang="zh-CN" dirty="0"/>
              <a:t>(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0</a:t>
            </a:r>
            <a:r>
              <a:rPr lang="en-US" altLang="zh-CN" dirty="0"/>
              <a:t>, ... , 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k−1</a:t>
            </a:r>
            <a:r>
              <a:rPr lang="en-US" altLang="zh-CN" dirty="0"/>
              <a:t>) be minimized (or maximized) under a set of constraints </a:t>
            </a:r>
            <a:r>
              <a:rPr lang="en-US" altLang="zh-CN" i="1" dirty="0"/>
              <a:t>C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20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Single-Shape Segmentation</a:t>
            </a:r>
            <a:endParaRPr lang="en-US" dirty="0"/>
          </a:p>
        </p:txBody>
      </p:sp>
      <p:grpSp>
        <p:nvGrpSpPr>
          <p:cNvPr id="3" name="Group 23"/>
          <p:cNvGrpSpPr/>
          <p:nvPr/>
        </p:nvGrpSpPr>
        <p:grpSpPr>
          <a:xfrm>
            <a:off x="533400" y="1828800"/>
            <a:ext cx="8000543" cy="4209812"/>
            <a:chOff x="533400" y="1828800"/>
            <a:chExt cx="8000543" cy="4209812"/>
          </a:xfrm>
        </p:grpSpPr>
        <p:sp>
          <p:nvSpPr>
            <p:cNvPr id="5" name="Rectangle 4"/>
            <p:cNvSpPr/>
            <p:nvPr/>
          </p:nvSpPr>
          <p:spPr>
            <a:xfrm>
              <a:off x="914400" y="3364468"/>
              <a:ext cx="10102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K-Means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09600" y="3090148"/>
              <a:ext cx="15560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Shalfman</a:t>
              </a:r>
              <a:r>
                <a:rPr lang="en-US" sz="1200" dirty="0" smtClean="0">
                  <a:solidFill>
                    <a:srgbClr val="0000FF"/>
                  </a:solidFill>
                </a:rPr>
                <a:t> et al. 2002]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583680" y="3364468"/>
              <a:ext cx="15755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Random Walks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858000" y="3090148"/>
              <a:ext cx="9885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[Lai et al. 08]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389120" y="3364468"/>
              <a:ext cx="17565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Fitting Primitives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72000" y="3090148"/>
              <a:ext cx="13911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Attene</a:t>
              </a:r>
              <a:r>
                <a:rPr lang="en-US" sz="1200" dirty="0" smtClean="0">
                  <a:solidFill>
                    <a:srgbClr val="0000FF"/>
                  </a:solidFill>
                </a:rPr>
                <a:t> et. al 2006]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14400" y="5669280"/>
              <a:ext cx="17247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Normalized Cuts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0080" y="5394960"/>
              <a:ext cx="22245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Golovinskiy</a:t>
              </a:r>
              <a:r>
                <a:rPr lang="en-US" sz="1200" dirty="0" smtClean="0">
                  <a:solidFill>
                    <a:srgbClr val="0000FF"/>
                  </a:solidFill>
                </a:rPr>
                <a:t> and 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Funkhouser</a:t>
              </a:r>
              <a:r>
                <a:rPr lang="en-US" sz="1200" dirty="0" smtClean="0">
                  <a:solidFill>
                    <a:srgbClr val="0000FF"/>
                  </a:solidFill>
                </a:rPr>
                <a:t> 08]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92240" y="5669280"/>
              <a:ext cx="18113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Randomized Cuts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09360" y="5394960"/>
              <a:ext cx="222458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Golovinskiy</a:t>
              </a:r>
              <a:r>
                <a:rPr lang="en-US" sz="1200" dirty="0" smtClean="0">
                  <a:solidFill>
                    <a:srgbClr val="0000FF"/>
                  </a:solidFill>
                </a:rPr>
                <a:t> and 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Funkhouser</a:t>
              </a:r>
              <a:r>
                <a:rPr lang="en-US" sz="1200" dirty="0" smtClean="0">
                  <a:solidFill>
                    <a:srgbClr val="0000FF"/>
                  </a:solidFill>
                </a:rPr>
                <a:t> 08]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77440" y="3364468"/>
              <a:ext cx="16219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Core Extraction</a:t>
              </a:r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56261" y="3090148"/>
              <a:ext cx="10775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[Katz et al. 05]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91840" y="5669280"/>
              <a:ext cx="25614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Shape Diameter Function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840480" y="5394960"/>
              <a:ext cx="12787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Shapira</a:t>
              </a:r>
              <a:r>
                <a:rPr lang="en-US" sz="1200" dirty="0" smtClean="0">
                  <a:solidFill>
                    <a:srgbClr val="0000FF"/>
                  </a:solidFill>
                </a:rPr>
                <a:t> et al. 08]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1828800"/>
              <a:ext cx="1665912" cy="1188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67000" y="1828800"/>
              <a:ext cx="1060921" cy="1188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648200" y="1828800"/>
              <a:ext cx="1210959" cy="1188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92240" y="1828800"/>
              <a:ext cx="1769830" cy="1188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880414" y="4206240"/>
              <a:ext cx="1224986" cy="1188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309360" y="4206240"/>
              <a:ext cx="2134673" cy="1188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5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97280" y="4206240"/>
              <a:ext cx="1238250" cy="1188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63467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427038"/>
            <a:ext cx="8229600" cy="868362"/>
          </a:xfrm>
        </p:spPr>
        <p:txBody>
          <a:bodyPr>
            <a:noAutofit/>
          </a:bodyPr>
          <a:lstStyle/>
          <a:p>
            <a:r>
              <a:rPr lang="en-US" sz="4000" dirty="0" smtClean="0"/>
              <a:t>Randomized Cuts </a:t>
            </a:r>
            <a:r>
              <a:rPr lang="en-US" sz="4000" i="1" dirty="0" smtClean="0">
                <a:solidFill>
                  <a:srgbClr val="0000FF"/>
                </a:solidFill>
              </a:rPr>
              <a:t>[</a:t>
            </a:r>
            <a:r>
              <a:rPr lang="en-US" sz="4000" i="1" dirty="0" err="1" smtClean="0">
                <a:solidFill>
                  <a:srgbClr val="0000FF"/>
                </a:solidFill>
              </a:rPr>
              <a:t>Golovinskiy</a:t>
            </a:r>
            <a:r>
              <a:rPr lang="en-US" sz="4000" i="1" dirty="0" smtClean="0">
                <a:solidFill>
                  <a:srgbClr val="0000FF"/>
                </a:solidFill>
              </a:rPr>
              <a:t> and </a:t>
            </a:r>
            <a:r>
              <a:rPr lang="en-US" sz="4000" i="1" dirty="0" err="1" smtClean="0">
                <a:solidFill>
                  <a:srgbClr val="0000FF"/>
                </a:solidFill>
              </a:rPr>
              <a:t>Funkhouser</a:t>
            </a:r>
            <a:r>
              <a:rPr lang="en-US" sz="4000" i="1" dirty="0" smtClean="0">
                <a:solidFill>
                  <a:srgbClr val="0000FF"/>
                </a:solidFill>
              </a:rPr>
              <a:t> 08]</a:t>
            </a:r>
            <a:endParaRPr lang="en-US" sz="4000" dirty="0">
              <a:solidFill>
                <a:srgbClr val="0000FF"/>
              </a:solidFill>
            </a:endParaRPr>
          </a:p>
        </p:txBody>
      </p:sp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609600" y="1685925"/>
            <a:ext cx="4572000" cy="3942779"/>
            <a:chOff x="2362200" y="1905000"/>
            <a:chExt cx="4572000" cy="3942150"/>
          </a:xfrm>
        </p:grpSpPr>
        <p:pic>
          <p:nvPicPr>
            <p:cNvPr id="6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62200" y="1905000"/>
              <a:ext cx="4572000" cy="3429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19"/>
            <p:cNvSpPr txBox="1">
              <a:spLocks noChangeArrowheads="1"/>
            </p:cNvSpPr>
            <p:nvPr/>
          </p:nvSpPr>
          <p:spPr bwMode="auto">
            <a:xfrm>
              <a:off x="3200400" y="5323930"/>
              <a:ext cx="279948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libri" pitchFamily="34" charset="0"/>
                </a:rPr>
                <a:t>Partition Function</a:t>
              </a:r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09600" y="1685925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334000" y="2057400"/>
            <a:ext cx="303154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/>
        </p:nvSpPr>
        <p:spPr>
          <a:xfrm>
            <a:off x="5334000" y="5105400"/>
            <a:ext cx="30292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Inconsistent across </a:t>
            </a:r>
          </a:p>
          <a:p>
            <a:r>
              <a:rPr lang="en-US" sz="2800" dirty="0" smtClean="0"/>
              <a:t>different poses</a:t>
            </a:r>
            <a:endParaRPr lang="en-US" sz="2800" dirty="0"/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4495800" y="1447800"/>
            <a:ext cx="42196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[Slide from </a:t>
            </a:r>
            <a:r>
              <a:rPr lang="en-US" dirty="0" err="1" smtClean="0"/>
              <a:t>Golovinskiy</a:t>
            </a:r>
            <a:r>
              <a:rPr lang="en-US" dirty="0" smtClean="0"/>
              <a:t> and </a:t>
            </a:r>
            <a:r>
              <a:rPr lang="en-US" dirty="0" err="1" smtClean="0"/>
              <a:t>Funkhouser</a:t>
            </a:r>
            <a:r>
              <a:rPr lang="en-US" dirty="0" smtClean="0"/>
              <a:t> 08]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8732409"/>
      </p:ext>
    </p:extLst>
  </p:cSld>
  <p:clrMapOvr>
    <a:masterClrMapping/>
  </p:clrMapOvr>
  <p:transition xmlns:p14="http://schemas.microsoft.com/office/powerpoint/2010/main" advTm="3451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6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4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60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Supervised Methods </a:t>
            </a:r>
            <a:r>
              <a:rPr lang="en-US" sz="3600" dirty="0" smtClean="0">
                <a:solidFill>
                  <a:srgbClr val="0000FF"/>
                </a:solidFill>
              </a:rPr>
              <a:t>[</a:t>
            </a:r>
            <a:r>
              <a:rPr lang="en-US" sz="3600" dirty="0" err="1" smtClean="0">
                <a:solidFill>
                  <a:srgbClr val="0000FF"/>
                </a:solidFill>
              </a:rPr>
              <a:t>Kalogerakis</a:t>
            </a:r>
            <a:r>
              <a:rPr lang="en-US" sz="3600" dirty="0" smtClean="0">
                <a:solidFill>
                  <a:srgbClr val="0000FF"/>
                </a:solidFill>
              </a:rPr>
              <a:t> et al.10,</a:t>
            </a:r>
            <a:r>
              <a:rPr lang="da-DK" sz="3600" dirty="0" smtClean="0">
                <a:solidFill>
                  <a:srgbClr val="0000FF"/>
                </a:solidFill>
              </a:rPr>
              <a:t> van Kaick et al. 11</a:t>
            </a:r>
            <a:r>
              <a:rPr lang="en-US" sz="3600" dirty="0" smtClean="0">
                <a:solidFill>
                  <a:srgbClr val="0000FF"/>
                </a:solidFill>
              </a:rPr>
              <a:t>]</a:t>
            </a:r>
            <a:endParaRPr lang="en-US" sz="3600" dirty="0">
              <a:solidFill>
                <a:srgbClr val="0000FF"/>
              </a:solidFill>
            </a:endParaRPr>
          </a:p>
        </p:txBody>
      </p:sp>
      <p:grpSp>
        <p:nvGrpSpPr>
          <p:cNvPr id="3" name="Group 25"/>
          <p:cNvGrpSpPr>
            <a:grpSpLocks noChangeAspect="1"/>
          </p:cNvGrpSpPr>
          <p:nvPr/>
        </p:nvGrpSpPr>
        <p:grpSpPr>
          <a:xfrm>
            <a:off x="1386840" y="1532120"/>
            <a:ext cx="1878330" cy="1781192"/>
            <a:chOff x="1295400" y="1508108"/>
            <a:chExt cx="2347913" cy="2226491"/>
          </a:xfrm>
        </p:grpSpPr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95400" y="1508108"/>
              <a:ext cx="2347913" cy="1779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12"/>
            <p:cNvSpPr txBox="1">
              <a:spLocks noChangeArrowheads="1"/>
            </p:cNvSpPr>
            <p:nvPr/>
          </p:nvSpPr>
          <p:spPr bwMode="auto">
            <a:xfrm>
              <a:off x="1618916" y="3311406"/>
              <a:ext cx="1505284" cy="423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383E68"/>
                  </a:solidFill>
                  <a:latin typeface="Myriad Pro" pitchFamily="34" charset="0"/>
                </a:rPr>
                <a:t>Input Mesh</a:t>
              </a:r>
              <a:endParaRPr lang="el-GR" sz="1600" i="1" dirty="0">
                <a:solidFill>
                  <a:srgbClr val="383E68"/>
                </a:solidFill>
                <a:latin typeface="Myriad Pro" pitchFamily="34" charset="0"/>
              </a:endParaRPr>
            </a:p>
          </p:txBody>
        </p:sp>
      </p:grpSp>
      <p:grpSp>
        <p:nvGrpSpPr>
          <p:cNvPr id="4" name="Group 24"/>
          <p:cNvGrpSpPr>
            <a:grpSpLocks noChangeAspect="1"/>
          </p:cNvGrpSpPr>
          <p:nvPr/>
        </p:nvGrpSpPr>
        <p:grpSpPr>
          <a:xfrm>
            <a:off x="2819400" y="3197423"/>
            <a:ext cx="2411730" cy="1804577"/>
            <a:chOff x="2895603" y="3790948"/>
            <a:chExt cx="3014663" cy="2255720"/>
          </a:xfrm>
        </p:grpSpPr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33331" y="4038600"/>
              <a:ext cx="2895970" cy="1708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3243261" y="5623476"/>
              <a:ext cx="2319337" cy="423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383E68"/>
                  </a:solidFill>
                  <a:latin typeface="Myriad Pro" pitchFamily="34" charset="0"/>
                </a:rPr>
                <a:t>Training  Meshes</a:t>
              </a:r>
              <a:endParaRPr lang="el-GR" sz="1600" i="1" dirty="0">
                <a:solidFill>
                  <a:srgbClr val="383E68"/>
                </a:solidFill>
                <a:latin typeface="Myriad Pro" pitchFamily="34" charset="0"/>
              </a:endParaRPr>
            </a:p>
          </p:txBody>
        </p:sp>
        <p:sp>
          <p:nvSpPr>
            <p:cNvPr id="14" name="Rounded Rectangle 13"/>
            <p:cNvSpPr>
              <a:spLocks noChangeArrowheads="1"/>
            </p:cNvSpPr>
            <p:nvPr/>
          </p:nvSpPr>
          <p:spPr bwMode="auto">
            <a:xfrm>
              <a:off x="2895603" y="3790948"/>
              <a:ext cx="3014663" cy="2190749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0070C0"/>
              </a:solidFill>
              <a:miter lim="800000"/>
              <a:headEnd/>
              <a:tailEnd/>
            </a:ln>
          </p:spPr>
          <p:txBody>
            <a:bodyPr wrap="none"/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5" name="Group 23"/>
          <p:cNvGrpSpPr>
            <a:grpSpLocks noChangeAspect="1"/>
          </p:cNvGrpSpPr>
          <p:nvPr/>
        </p:nvGrpSpPr>
        <p:grpSpPr>
          <a:xfrm>
            <a:off x="3505200" y="1523797"/>
            <a:ext cx="3429000" cy="3505403"/>
            <a:chOff x="3486150" y="1499784"/>
            <a:chExt cx="4286250" cy="4381753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334000" y="1499784"/>
              <a:ext cx="2342850" cy="1853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Arrow Connector 8"/>
            <p:cNvCxnSpPr/>
            <p:nvPr/>
          </p:nvCxnSpPr>
          <p:spPr bwMode="auto">
            <a:xfrm flipV="1">
              <a:off x="3486150" y="2353566"/>
              <a:ext cx="1197373" cy="8387"/>
            </a:xfrm>
            <a:prstGeom prst="straightConnector1">
              <a:avLst/>
            </a:prstGeom>
            <a:solidFill>
              <a:schemeClr val="accent1"/>
            </a:solidFill>
            <a:ln w="127000" cap="flat" cmpd="sng" algn="ctr">
              <a:solidFill>
                <a:srgbClr val="0070C0"/>
              </a:solidFill>
              <a:prstDash val="solid"/>
              <a:miter lim="800000"/>
              <a:headEnd type="none" w="med" len="med"/>
              <a:tailEnd type="triangle" w="med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5638800" y="3333690"/>
              <a:ext cx="2133600" cy="423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solidFill>
                    <a:srgbClr val="383E68"/>
                  </a:solidFill>
                  <a:latin typeface="Myriad Pro" pitchFamily="34" charset="0"/>
                </a:rPr>
                <a:t>Labeled Mesh</a:t>
              </a:r>
              <a:endParaRPr lang="el-GR" sz="1600" i="1" dirty="0">
                <a:solidFill>
                  <a:srgbClr val="383E68"/>
                </a:solidFill>
                <a:latin typeface="Myriad Pro" pitchFamily="34" charset="0"/>
              </a:endParaRPr>
            </a:p>
          </p:txBody>
        </p:sp>
        <p:pic>
          <p:nvPicPr>
            <p:cNvPr id="15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986463" y="4032098"/>
              <a:ext cx="284163" cy="17591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Box 14"/>
            <p:cNvSpPr txBox="1">
              <a:spLocks noChangeArrowheads="1"/>
            </p:cNvSpPr>
            <p:nvPr/>
          </p:nvSpPr>
          <p:spPr bwMode="auto">
            <a:xfrm>
              <a:off x="6414418" y="3904034"/>
              <a:ext cx="900783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383E68"/>
                  </a:solidFill>
                  <a:latin typeface="Myriad Pro" pitchFamily="34" charset="0"/>
                </a:rPr>
                <a:t>Head</a:t>
              </a:r>
              <a:endParaRPr lang="el-GR" sz="1400" b="1" dirty="0">
                <a:solidFill>
                  <a:srgbClr val="383E68"/>
                </a:solidFill>
                <a:latin typeface="Myriad Pro" pitchFamily="34" charset="0"/>
              </a:endParaRPr>
            </a:p>
          </p:txBody>
        </p:sp>
        <p:sp>
          <p:nvSpPr>
            <p:cNvPr id="17" name="TextBox 14"/>
            <p:cNvSpPr txBox="1">
              <a:spLocks noChangeArrowheads="1"/>
            </p:cNvSpPr>
            <p:nvPr/>
          </p:nvSpPr>
          <p:spPr bwMode="auto">
            <a:xfrm>
              <a:off x="6422353" y="4229471"/>
              <a:ext cx="740448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383E68"/>
                  </a:solidFill>
                  <a:latin typeface="Myriad Pro" pitchFamily="34" charset="0"/>
                </a:rPr>
                <a:t>Neck</a:t>
              </a:r>
              <a:endParaRPr lang="el-GR" sz="1400" b="1" dirty="0">
                <a:solidFill>
                  <a:srgbClr val="383E68"/>
                </a:solidFill>
                <a:latin typeface="Myriad Pro" pitchFamily="34" charset="0"/>
              </a:endParaRPr>
            </a:p>
          </p:txBody>
        </p:sp>
        <p:sp>
          <p:nvSpPr>
            <p:cNvPr id="18" name="TextBox 14"/>
            <p:cNvSpPr txBox="1">
              <a:spLocks noChangeArrowheads="1"/>
            </p:cNvSpPr>
            <p:nvPr/>
          </p:nvSpPr>
          <p:spPr bwMode="auto">
            <a:xfrm>
              <a:off x="6422353" y="4534271"/>
              <a:ext cx="988098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383E68"/>
                  </a:solidFill>
                  <a:latin typeface="Myriad Pro" pitchFamily="34" charset="0"/>
                </a:rPr>
                <a:t>Torso</a:t>
              </a:r>
              <a:endParaRPr lang="el-GR" sz="1400" b="1" dirty="0">
                <a:solidFill>
                  <a:srgbClr val="383E68"/>
                </a:solidFill>
                <a:latin typeface="Myriad Pro" pitchFamily="34" charset="0"/>
              </a:endParaRPr>
            </a:p>
          </p:txBody>
        </p:sp>
        <p:sp>
          <p:nvSpPr>
            <p:cNvPr id="19" name="TextBox 14"/>
            <p:cNvSpPr txBox="1">
              <a:spLocks noChangeArrowheads="1"/>
            </p:cNvSpPr>
            <p:nvPr/>
          </p:nvSpPr>
          <p:spPr bwMode="auto">
            <a:xfrm>
              <a:off x="6422353" y="4872409"/>
              <a:ext cx="740448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383E68"/>
                  </a:solidFill>
                  <a:latin typeface="Myriad Pro" pitchFamily="34" charset="0"/>
                </a:rPr>
                <a:t>Leg</a:t>
              </a:r>
              <a:endParaRPr lang="el-GR" sz="1400" b="1" dirty="0">
                <a:solidFill>
                  <a:srgbClr val="383E68"/>
                </a:solidFill>
                <a:latin typeface="Myriad Pro" pitchFamily="34" charset="0"/>
              </a:endParaRPr>
            </a:p>
          </p:txBody>
        </p:sp>
        <p:sp>
          <p:nvSpPr>
            <p:cNvPr id="20" name="TextBox 14"/>
            <p:cNvSpPr txBox="1">
              <a:spLocks noChangeArrowheads="1"/>
            </p:cNvSpPr>
            <p:nvPr/>
          </p:nvSpPr>
          <p:spPr bwMode="auto">
            <a:xfrm>
              <a:off x="6422353" y="5177209"/>
              <a:ext cx="740448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383E68"/>
                  </a:solidFill>
                  <a:latin typeface="Myriad Pro" pitchFamily="34" charset="0"/>
                </a:rPr>
                <a:t>Tail</a:t>
              </a:r>
              <a:endParaRPr lang="el-GR" sz="1400" b="1" dirty="0">
                <a:solidFill>
                  <a:srgbClr val="383E68"/>
                </a:solidFill>
                <a:latin typeface="Myriad Pro" pitchFamily="34" charset="0"/>
              </a:endParaRPr>
            </a:p>
          </p:txBody>
        </p:sp>
        <p:sp>
          <p:nvSpPr>
            <p:cNvPr id="21" name="TextBox 14"/>
            <p:cNvSpPr txBox="1">
              <a:spLocks noChangeArrowheads="1"/>
            </p:cNvSpPr>
            <p:nvPr/>
          </p:nvSpPr>
          <p:spPr bwMode="auto">
            <a:xfrm>
              <a:off x="6422352" y="5496816"/>
              <a:ext cx="740448" cy="384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383E68"/>
                  </a:solidFill>
                  <a:latin typeface="Myriad Pro" pitchFamily="34" charset="0"/>
                </a:rPr>
                <a:t>Ear</a:t>
              </a:r>
              <a:endParaRPr lang="el-GR" sz="1400" b="1" dirty="0">
                <a:solidFill>
                  <a:srgbClr val="383E68"/>
                </a:solidFill>
                <a:latin typeface="Myriad Pro" pitchFamily="34" charset="0"/>
              </a:endParaRPr>
            </a:p>
          </p:txBody>
        </p:sp>
      </p:grpSp>
      <p:sp>
        <p:nvSpPr>
          <p:cNvPr id="22" name="TextBox 8"/>
          <p:cNvSpPr txBox="1">
            <a:spLocks noChangeArrowheads="1"/>
          </p:cNvSpPr>
          <p:nvPr/>
        </p:nvSpPr>
        <p:spPr bwMode="auto">
          <a:xfrm>
            <a:off x="5867400" y="926068"/>
            <a:ext cx="314278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[Slide from </a:t>
            </a:r>
            <a:r>
              <a:rPr lang="en-US" dirty="0" err="1" smtClean="0"/>
              <a:t>Kalogerakis</a:t>
            </a:r>
            <a:r>
              <a:rPr lang="en-US" dirty="0" smtClean="0"/>
              <a:t> et al.10]</a:t>
            </a:r>
            <a:endParaRPr lang="en-US" dirty="0"/>
          </a:p>
        </p:txBody>
      </p:sp>
      <p:sp>
        <p:nvSpPr>
          <p:cNvPr id="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922837"/>
            <a:ext cx="8229600" cy="12493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Limitations</a:t>
            </a:r>
          </a:p>
          <a:p>
            <a:pPr lvl="1"/>
            <a:r>
              <a:rPr lang="en-US" sz="2000" dirty="0" smtClean="0"/>
              <a:t>Prior knowledge of the category</a:t>
            </a:r>
          </a:p>
          <a:p>
            <a:pPr lvl="1"/>
            <a:r>
              <a:rPr lang="en-US" sz="2000" dirty="0" smtClean="0"/>
              <a:t>Shape variation within each category shall be small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8913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shape and its segmentation</a:t>
            </a:r>
          </a:p>
          <a:p>
            <a:r>
              <a:rPr lang="en-US" dirty="0" smtClean="0"/>
              <a:t>Related Segmentation algorithms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Data Driven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onsistent segmentation</a:t>
            </a:r>
          </a:p>
          <a:p>
            <a:r>
              <a:rPr lang="en-US" dirty="0" smtClean="0"/>
              <a:t>Deep Learning for consistent shape segmentation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715000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Some of today’s lectures are referred to the following sources:</a:t>
            </a:r>
          </a:p>
          <a:p>
            <a:pPr marL="342900" indent="-342900">
              <a:buAutoNum type="arabicPeriod"/>
            </a:pPr>
            <a:r>
              <a:rPr lang="en-US" sz="1400" dirty="0" err="1" smtClean="0"/>
              <a:t>Qixing</a:t>
            </a:r>
            <a:r>
              <a:rPr lang="en-US" sz="1400" dirty="0" smtClean="0"/>
              <a:t> Huang, </a:t>
            </a:r>
            <a:r>
              <a:rPr lang="en-US" sz="1400" dirty="0" err="1" smtClean="0"/>
              <a:t>etc</a:t>
            </a:r>
            <a:r>
              <a:rPr lang="en-US" sz="1400" dirty="0" smtClean="0"/>
              <a:t>, Joint Segmentation with Linear Programming, </a:t>
            </a:r>
            <a:r>
              <a:rPr lang="en-US" sz="1400" dirty="0" smtClean="0">
                <a:hlinkClick r:id="rId3"/>
              </a:rPr>
              <a:t>Link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err="1" smtClean="0"/>
              <a:t>Jian</a:t>
            </a:r>
            <a:r>
              <a:rPr lang="en-US" sz="1400" dirty="0" smtClean="0"/>
              <a:t> </a:t>
            </a:r>
            <a:r>
              <a:rPr lang="en-US" sz="1400" dirty="0" err="1" smtClean="0"/>
              <a:t>Gao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, Clustering Ensemble, </a:t>
            </a:r>
            <a:r>
              <a:rPr lang="en-US" sz="1400" dirty="0" smtClean="0">
                <a:hlinkClick r:id="rId4"/>
              </a:rPr>
              <a:t>Link 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smtClean="0"/>
              <a:t>L. Cosmo, </a:t>
            </a:r>
            <a:r>
              <a:rPr lang="en-US" sz="1400" dirty="0" err="1" smtClean="0"/>
              <a:t>etc</a:t>
            </a:r>
            <a:r>
              <a:rPr lang="en-US" sz="1400" dirty="0" smtClean="0"/>
              <a:t>, Consistent partial matching of shape collections via spars modeling, 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323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24200"/>
            <a:ext cx="8229600" cy="1143000"/>
          </a:xfrm>
        </p:spPr>
        <p:txBody>
          <a:bodyPr/>
          <a:lstStyle/>
          <a:p>
            <a:r>
              <a:rPr lang="en-US" dirty="0" smtClean="0"/>
              <a:t>Motivations of Joint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9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798637"/>
            <a:ext cx="8229600" cy="3992563"/>
          </a:xfrm>
        </p:spPr>
        <p:txBody>
          <a:bodyPr/>
          <a:lstStyle/>
          <a:p>
            <a:r>
              <a:rPr lang="en-US" dirty="0" smtClean="0"/>
              <a:t>Extraneous geometric clues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219200"/>
            <a:ext cx="56373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Structural similarity of segmentations</a:t>
            </a:r>
            <a:endParaRPr lang="en-US" sz="2800" dirty="0"/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sz="4400" dirty="0" smtClean="0"/>
              <a:t>Motivations</a:t>
            </a:r>
            <a:endParaRPr lang="en-US" sz="44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762000" y="2391701"/>
            <a:ext cx="7247001" cy="3431884"/>
            <a:chOff x="762000" y="2391701"/>
            <a:chExt cx="7247001" cy="3431884"/>
          </a:xfrm>
        </p:grpSpPr>
        <p:sp>
          <p:nvSpPr>
            <p:cNvPr id="5" name="Rectangle 4"/>
            <p:cNvSpPr/>
            <p:nvPr/>
          </p:nvSpPr>
          <p:spPr>
            <a:xfrm>
              <a:off x="762000" y="2391701"/>
              <a:ext cx="297722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Single shape segmentation</a:t>
              </a:r>
              <a:endParaRPr lang="en-US" sz="2000" dirty="0" smtClean="0">
                <a:solidFill>
                  <a:srgbClr val="0000FF"/>
                </a:solidFill>
              </a:endParaRP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[Chen et al. 09]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105400" y="2391701"/>
              <a:ext cx="2851422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Joint shape segmentation</a:t>
              </a:r>
            </a:p>
            <a:p>
              <a:r>
                <a:rPr lang="en-US" sz="2000" dirty="0" smtClean="0">
                  <a:solidFill>
                    <a:srgbClr val="0000FF"/>
                  </a:solidFill>
                </a:rPr>
                <a:t> [Huang et al. 11]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377440" y="3291840"/>
              <a:ext cx="1242441" cy="2531745"/>
              <a:chOff x="2377440" y="3291840"/>
              <a:chExt cx="1242441" cy="2531745"/>
            </a:xfrm>
          </p:grpSpPr>
          <p:pic>
            <p:nvPicPr>
              <p:cNvPr id="22" name="Picture 13" descr="C:\Users\Peter\Documents\MATLAB\Temp1\5_rc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377440" y="3291840"/>
                <a:ext cx="1120140" cy="564356"/>
              </a:xfrm>
              <a:prstGeom prst="rect">
                <a:avLst/>
              </a:prstGeom>
              <a:noFill/>
            </p:spPr>
          </p:pic>
          <p:pic>
            <p:nvPicPr>
              <p:cNvPr id="25" name="Picture 10" descr="C:\Users\Peter\Documents\MATLAB\Temp1\3_rc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2395728" y="5394960"/>
                <a:ext cx="1188720" cy="428625"/>
              </a:xfrm>
              <a:prstGeom prst="rect">
                <a:avLst/>
              </a:prstGeom>
              <a:noFill/>
            </p:spPr>
          </p:pic>
          <p:pic>
            <p:nvPicPr>
              <p:cNvPr id="27" name="Picture 14" descr="C:\Users\Peter\Documents\MATLAB\Temp1\8_rc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468880" y="4023360"/>
                <a:ext cx="1151001" cy="476631"/>
              </a:xfrm>
              <a:prstGeom prst="rect">
                <a:avLst/>
              </a:prstGeom>
              <a:noFill/>
            </p:spPr>
          </p:pic>
          <p:pic>
            <p:nvPicPr>
              <p:cNvPr id="29" name="Picture 18" descr="C:\Users\Peter\Documents\MATLAB\Temp1\16_rc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2651760" y="4754880"/>
                <a:ext cx="956596" cy="541687"/>
              </a:xfrm>
              <a:prstGeom prst="rect">
                <a:avLst/>
              </a:prstGeom>
              <a:noFill/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6766560" y="3291840"/>
              <a:ext cx="1242441" cy="2531745"/>
              <a:chOff x="6766560" y="3291840"/>
              <a:chExt cx="1242441" cy="2531745"/>
            </a:xfrm>
          </p:grpSpPr>
          <p:pic>
            <p:nvPicPr>
              <p:cNvPr id="23" name="Picture 12" descr="C:\Users\Peter\Documents\MATLAB\Temp1\5.png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766560" y="3291840"/>
                <a:ext cx="1120140" cy="564356"/>
              </a:xfrm>
              <a:prstGeom prst="rect">
                <a:avLst/>
              </a:prstGeom>
              <a:noFill/>
            </p:spPr>
          </p:pic>
          <p:pic>
            <p:nvPicPr>
              <p:cNvPr id="26" name="Picture 11" descr="C:\Users\Peter\Documents\MATLAB\Temp1\3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6784848" y="5394960"/>
                <a:ext cx="1188720" cy="428625"/>
              </a:xfrm>
              <a:prstGeom prst="rect">
                <a:avLst/>
              </a:prstGeom>
              <a:noFill/>
            </p:spPr>
          </p:pic>
          <p:pic>
            <p:nvPicPr>
              <p:cNvPr id="28" name="Picture 15" descr="C:\Users\Peter\Documents\MATLAB\Temp1\8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6858000" y="4023360"/>
                <a:ext cx="1151001" cy="476631"/>
              </a:xfrm>
              <a:prstGeom prst="rect">
                <a:avLst/>
              </a:prstGeom>
              <a:noFill/>
            </p:spPr>
          </p:pic>
          <p:pic>
            <p:nvPicPr>
              <p:cNvPr id="30" name="Picture 19" descr="C:\Users\Peter\Documents\MATLAB\Temp1\16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040880" y="4754880"/>
                <a:ext cx="956596" cy="54168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63" name="Group 62"/>
          <p:cNvGrpSpPr/>
          <p:nvPr/>
        </p:nvGrpSpPr>
        <p:grpSpPr>
          <a:xfrm>
            <a:off x="813816" y="3371916"/>
            <a:ext cx="6327648" cy="2397948"/>
            <a:chOff x="813816" y="3371916"/>
            <a:chExt cx="6327648" cy="239794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22960" y="3383280"/>
              <a:ext cx="1047750" cy="1047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822960" y="4663440"/>
              <a:ext cx="1047750" cy="1047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3" name="Rectangle 32"/>
            <p:cNvSpPr/>
            <p:nvPr/>
          </p:nvSpPr>
          <p:spPr>
            <a:xfrm>
              <a:off x="2523744" y="3483864"/>
              <a:ext cx="2286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23744" y="5541264"/>
              <a:ext cx="2286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5212080" y="3383280"/>
              <a:ext cx="1047750" cy="1047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212080" y="4663440"/>
              <a:ext cx="1047750" cy="104775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5" name="Rectangle 34"/>
            <p:cNvSpPr/>
            <p:nvPr/>
          </p:nvSpPr>
          <p:spPr>
            <a:xfrm>
              <a:off x="6912864" y="3483864"/>
              <a:ext cx="2286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912864" y="5541264"/>
              <a:ext cx="228600" cy="22860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/>
            <p:nvPr/>
          </p:nvCxnSpPr>
          <p:spPr>
            <a:xfrm rot="-60000">
              <a:off x="1883538" y="3371916"/>
              <a:ext cx="868680" cy="1188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1874520" y="3712464"/>
              <a:ext cx="877824" cy="72237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-60000">
              <a:off x="6272767" y="3372141"/>
              <a:ext cx="868680" cy="1188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263640" y="3712464"/>
              <a:ext cx="877824" cy="72237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883664" y="4654296"/>
              <a:ext cx="868680" cy="8869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13816" y="5715000"/>
              <a:ext cx="1709928" cy="5486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202936" y="5715000"/>
              <a:ext cx="1709928" cy="5486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2784" y="4654296"/>
              <a:ext cx="868680" cy="88696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8281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05400" y="2391701"/>
            <a:ext cx="28514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Joint shape segmentation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 [Huang et al. 11]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219200"/>
            <a:ext cx="56092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Structural similarity of segmentations</a:t>
            </a:r>
            <a:endParaRPr lang="en-US" sz="2800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457200" y="1798637"/>
            <a:ext cx="8229600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Low saliency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7280" y="3230880"/>
            <a:ext cx="2393156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3230880"/>
            <a:ext cx="2371725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sz="4400" dirty="0" smtClean="0"/>
              <a:t>Motivations</a:t>
            </a:r>
            <a:endParaRPr lang="en-US" sz="4400" dirty="0"/>
          </a:p>
        </p:txBody>
      </p:sp>
      <p:sp>
        <p:nvSpPr>
          <p:cNvPr id="13" name="Rectangle 12"/>
          <p:cNvSpPr/>
          <p:nvPr/>
        </p:nvSpPr>
        <p:spPr>
          <a:xfrm>
            <a:off x="762000" y="2391701"/>
            <a:ext cx="29772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Single shape segmentation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[Chen et al. 09]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00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3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joint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consistent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segmentation</a:t>
            </a:r>
            <a:r>
              <a:rPr lang="zh-CN" altLang="en-US" dirty="0" smtClean="0"/>
              <a:t> </a:t>
            </a:r>
            <a:r>
              <a:rPr lang="en-US" dirty="0" smtClean="0"/>
              <a:t>will be released 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week</a:t>
            </a:r>
            <a:endParaRPr lang="en-US" dirty="0" smtClean="0"/>
          </a:p>
          <a:p>
            <a:r>
              <a:rPr lang="en-US" dirty="0" smtClean="0"/>
              <a:t>Final projection presentation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April</a:t>
            </a:r>
            <a:r>
              <a:rPr lang="zh-CN" altLang="en-US" dirty="0" smtClean="0"/>
              <a:t> </a:t>
            </a:r>
            <a:r>
              <a:rPr lang="en-US" altLang="zh-CN" dirty="0" smtClean="0"/>
              <a:t>14</a:t>
            </a:r>
            <a:r>
              <a:rPr lang="en-US" altLang="zh-CN" baseline="30000" dirty="0" smtClean="0"/>
              <a:t>th</a:t>
            </a:r>
          </a:p>
          <a:p>
            <a:r>
              <a:rPr lang="en-US" altLang="zh-CN" dirty="0" smtClean="0"/>
              <a:t>Intermediate Report of Final project will be due on  April 23</a:t>
            </a:r>
            <a:r>
              <a:rPr lang="en-US" altLang="zh-CN" baseline="30000" dirty="0" smtClean="0"/>
              <a:t>rd</a:t>
            </a:r>
            <a:r>
              <a:rPr lang="en-US" altLang="zh-CN" dirty="0" smtClean="0"/>
              <a:t>. Please refer to project description for the details. </a:t>
            </a:r>
          </a:p>
        </p:txBody>
      </p:sp>
    </p:spTree>
    <p:extLst>
      <p:ext uri="{BB962C8B-B14F-4D97-AF65-F5344CB8AC3E}">
        <p14:creationId xmlns:p14="http://schemas.microsoft.com/office/powerpoint/2010/main" val="275882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"/>
          <p:cNvSpPr txBox="1">
            <a:spLocks/>
          </p:cNvSpPr>
          <p:nvPr/>
        </p:nvSpPr>
        <p:spPr>
          <a:xfrm>
            <a:off x="457200" y="1798637"/>
            <a:ext cx="8229600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Articulated structures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r>
              <a:rPr lang="en-US" sz="4400" dirty="0" smtClean="0"/>
              <a:t>Motivations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5105400" y="2391701"/>
            <a:ext cx="28514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Joint shape segmentation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 [Huang et al. 11]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" y="1219200"/>
            <a:ext cx="4552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(Rigid) invariance of segments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762000" y="2391701"/>
            <a:ext cx="29772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Single shape segmentation</a:t>
            </a: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 smtClean="0">
                <a:solidFill>
                  <a:srgbClr val="0000FF"/>
                </a:solidFill>
              </a:rPr>
              <a:t>[Chen et al. 09]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10" name="Picture 15" descr="C:\Users\Peter\Documents\MATLAB\Temp\12_r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0240" y="3337560"/>
            <a:ext cx="1083196" cy="1188720"/>
          </a:xfrm>
          <a:prstGeom prst="rect">
            <a:avLst/>
          </a:prstGeom>
          <a:noFill/>
        </p:spPr>
      </p:pic>
      <p:pic>
        <p:nvPicPr>
          <p:cNvPr id="11" name="Picture 11" descr="C:\Users\Peter\Documents\MATLAB\Temp\10_r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03120" y="4709160"/>
            <a:ext cx="676951" cy="1234440"/>
          </a:xfrm>
          <a:prstGeom prst="rect">
            <a:avLst/>
          </a:prstGeom>
          <a:noFill/>
        </p:spPr>
      </p:pic>
      <p:pic>
        <p:nvPicPr>
          <p:cNvPr id="12" name="Picture 12" descr="C:\Users\Peter\Documents\MATLAB\Temp\2_rc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08960" y="3337560"/>
            <a:ext cx="644861" cy="1188720"/>
          </a:xfrm>
          <a:prstGeom prst="rect">
            <a:avLst/>
          </a:prstGeom>
          <a:noFill/>
        </p:spPr>
      </p:pic>
      <p:pic>
        <p:nvPicPr>
          <p:cNvPr id="17" name="Picture 17" descr="C:\Users\Peter\Documents\MATLAB\Temp\14_rc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1800" y="4709160"/>
            <a:ext cx="976544" cy="1280160"/>
          </a:xfrm>
          <a:prstGeom prst="rect">
            <a:avLst/>
          </a:prstGeom>
          <a:noFill/>
        </p:spPr>
      </p:pic>
      <p:pic>
        <p:nvPicPr>
          <p:cNvPr id="18" name="Picture 14" descr="C:\Users\Peter\Documents\MATLAB\Temp\1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9360" y="3337560"/>
            <a:ext cx="1082294" cy="1188720"/>
          </a:xfrm>
          <a:prstGeom prst="rect">
            <a:avLst/>
          </a:prstGeom>
          <a:noFill/>
        </p:spPr>
      </p:pic>
      <p:pic>
        <p:nvPicPr>
          <p:cNvPr id="19" name="Picture 18" descr="C:\Users\Peter\Documents\MATLAB\Temp\1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92240" y="4709160"/>
            <a:ext cx="676951" cy="1234440"/>
          </a:xfrm>
          <a:prstGeom prst="rect">
            <a:avLst/>
          </a:prstGeom>
          <a:noFill/>
        </p:spPr>
      </p:pic>
      <p:pic>
        <p:nvPicPr>
          <p:cNvPr id="20" name="Picture 2" descr="C:\Users\Peter\Documents\MATLAB\Fig2\patches_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98080" y="3337560"/>
            <a:ext cx="644861" cy="1188720"/>
          </a:xfrm>
          <a:prstGeom prst="rect">
            <a:avLst/>
          </a:prstGeom>
          <a:noFill/>
        </p:spPr>
      </p:pic>
      <p:pic>
        <p:nvPicPr>
          <p:cNvPr id="21" name="Picture 16" descr="C:\Users\Peter\Documents\MATLAB\Temp\14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60920" y="4709160"/>
            <a:ext cx="976544" cy="1280160"/>
          </a:xfrm>
          <a:prstGeom prst="rect">
            <a:avLst/>
          </a:prstGeom>
          <a:noFill/>
        </p:spPr>
      </p:pic>
      <p:grpSp>
        <p:nvGrpSpPr>
          <p:cNvPr id="46" name="Group 45"/>
          <p:cNvGrpSpPr/>
          <p:nvPr/>
        </p:nvGrpSpPr>
        <p:grpSpPr>
          <a:xfrm>
            <a:off x="640080" y="3374136"/>
            <a:ext cx="6211824" cy="2432304"/>
            <a:chOff x="640080" y="3374136"/>
            <a:chExt cx="6211824" cy="2432304"/>
          </a:xfrm>
        </p:grpSpPr>
        <p:grpSp>
          <p:nvGrpSpPr>
            <p:cNvPr id="45" name="Group 44"/>
            <p:cNvGrpSpPr/>
            <p:nvPr/>
          </p:nvGrpSpPr>
          <p:grpSpPr>
            <a:xfrm>
              <a:off x="5029200" y="3374136"/>
              <a:ext cx="1822704" cy="2432304"/>
              <a:chOff x="5029200" y="3374136"/>
              <a:chExt cx="1822704" cy="2432304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029200" y="4754880"/>
                <a:ext cx="1051560" cy="10515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2054" name="Picture 6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5029200" y="3383280"/>
                <a:ext cx="1051560" cy="10515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sp>
            <p:nvSpPr>
              <p:cNvPr id="25" name="Rectangle 24"/>
              <p:cNvSpPr>
                <a:spLocks noChangeAspect="1"/>
              </p:cNvSpPr>
              <p:nvPr/>
            </p:nvSpPr>
            <p:spPr>
              <a:xfrm>
                <a:off x="6705600" y="4114800"/>
                <a:ext cx="146304" cy="146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6537960" y="5093208"/>
                <a:ext cx="146304" cy="146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6099048" y="4745736"/>
                <a:ext cx="594360" cy="35661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6099048" y="5239512"/>
                <a:ext cx="585216" cy="56692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096000" y="3374136"/>
                <a:ext cx="749808" cy="74066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6096000" y="4270248"/>
                <a:ext cx="749808" cy="1645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640080" y="3374136"/>
              <a:ext cx="1819656" cy="2432304"/>
              <a:chOff x="640080" y="3374136"/>
              <a:chExt cx="1819656" cy="2432304"/>
            </a:xfrm>
          </p:grpSpPr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40080" y="4754880"/>
                <a:ext cx="1051560" cy="10515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pic>
            <p:nvPicPr>
              <p:cNvPr id="2055" name="Picture 7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640080" y="3383280"/>
                <a:ext cx="1051560" cy="10515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</p:pic>
          <p:cxnSp>
            <p:nvCxnSpPr>
              <p:cNvPr id="38" name="Straight Connector 37"/>
              <p:cNvCxnSpPr/>
              <p:nvPr/>
            </p:nvCxnSpPr>
            <p:spPr>
              <a:xfrm>
                <a:off x="1709928" y="3374136"/>
                <a:ext cx="749808" cy="740664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2313432" y="4114800"/>
                <a:ext cx="146304" cy="146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 flipV="1">
                <a:off x="1709928" y="4270248"/>
                <a:ext cx="749808" cy="16459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148840" y="5093208"/>
                <a:ext cx="146304" cy="14630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1709928" y="4745736"/>
                <a:ext cx="594360" cy="356616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1709928" y="5239512"/>
                <a:ext cx="585216" cy="56692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18546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Shape Correspondence </a:t>
            </a:r>
          </a:p>
          <a:p>
            <a:endParaRPr lang="en-US" dirty="0"/>
          </a:p>
          <a:p>
            <a:r>
              <a:rPr lang="en-US" dirty="0" smtClean="0"/>
              <a:t>Single Shape Segmentation via clustering</a:t>
            </a:r>
          </a:p>
          <a:p>
            <a:endParaRPr lang="en-US" dirty="0"/>
          </a:p>
          <a:p>
            <a:r>
              <a:rPr lang="en-US" dirty="0" smtClean="0"/>
              <a:t>Joint Shape Segmentation via consensus clustering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6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Multiple Shape Correspondence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11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 as cycle consistency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This intuition can be generalized to enforcing a </a:t>
            </a:r>
            <a:r>
              <a:rPr lang="en-US" altLang="zh-CN" b="1" dirty="0" smtClean="0"/>
              <a:t>cycle-consistency</a:t>
            </a:r>
            <a:r>
              <a:rPr lang="en-US" altLang="zh-CN" dirty="0" smtClean="0"/>
              <a:t> constraint, namely composite maps along cycles should be identity map.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657600"/>
            <a:ext cx="5505869" cy="293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Calibri" charset="0"/>
                <a:ea typeface="宋体" charset="0"/>
                <a:cs typeface="宋体" charset="0"/>
              </a:rPr>
              <a:t>How does cycle consistency work</a:t>
            </a:r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latin typeface="Calibri" charset="0"/>
                <a:ea typeface="宋体" charset="0"/>
                <a:cs typeface="宋体" charset="0"/>
              </a:rPr>
              <a:t>We do not know which maps or correspondences are incorrect, but we can </a:t>
            </a:r>
            <a:r>
              <a:rPr lang="en-US" altLang="zh-CN" b="1">
                <a:latin typeface="Calibri" charset="0"/>
                <a:ea typeface="宋体" charset="0"/>
                <a:cs typeface="宋体" charset="0"/>
              </a:rPr>
              <a:t>detect inconsistent cycles</a:t>
            </a:r>
            <a:r>
              <a:rPr lang="en-US" altLang="zh-CN">
                <a:latin typeface="Calibri" charset="0"/>
                <a:ea typeface="宋体" charset="0"/>
                <a:cs typeface="宋体" charset="0"/>
              </a:rPr>
              <a:t>. </a:t>
            </a:r>
          </a:p>
          <a:p>
            <a:r>
              <a:rPr lang="en-US" altLang="zh-CN">
                <a:latin typeface="Calibri" charset="0"/>
                <a:ea typeface="宋体" charset="0"/>
                <a:cs typeface="宋体" charset="0"/>
              </a:rPr>
              <a:t>An inconsistent cycle indicates that at least </a:t>
            </a:r>
            <a:r>
              <a:rPr lang="en-US" altLang="zh-CN" b="1">
                <a:latin typeface="Calibri" charset="0"/>
                <a:ea typeface="宋体" charset="0"/>
                <a:cs typeface="宋体" charset="0"/>
              </a:rPr>
              <a:t>one of the participating maps</a:t>
            </a:r>
            <a:r>
              <a:rPr lang="en-US" altLang="zh-CN">
                <a:latin typeface="Calibri" charset="0"/>
                <a:ea typeface="宋体" charset="0"/>
                <a:cs typeface="宋体" charset="0"/>
              </a:rPr>
              <a:t> or correspondences is incorrect. </a:t>
            </a:r>
            <a:endParaRPr lang="zh-CN" altLang="en-US">
              <a:latin typeface="Calibri" charset="0"/>
              <a:ea typeface="宋体" charset="0"/>
              <a:cs typeface="宋体" charset="0"/>
            </a:endParaRPr>
          </a:p>
          <a:p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00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76200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0200"/>
            <a:ext cx="6200775" cy="48006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324600" y="3505200"/>
            <a:ext cx="166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</a:t>
            </a:r>
            <a:r>
              <a:rPr lang="en-US" dirty="0"/>
              <a:t>universe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181600" y="3733800"/>
            <a:ext cx="1143000" cy="3048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14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Shape Correspondence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800"/>
            <a:ext cx="9144000" cy="21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1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24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Joint Shape Segmentation via consensus clustering</a:t>
            </a:r>
          </a:p>
        </p:txBody>
      </p:sp>
    </p:spTree>
    <p:extLst>
      <p:ext uri="{BB962C8B-B14F-4D97-AF65-F5344CB8AC3E}">
        <p14:creationId xmlns:p14="http://schemas.microsoft.com/office/powerpoint/2010/main" val="2688623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Determine the consistent and better segmentation from the all collection of individual “weak” segmentations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743200"/>
            <a:ext cx="4292600" cy="333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55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9641"/>
          <a:stretch/>
        </p:blipFill>
        <p:spPr>
          <a:xfrm>
            <a:off x="381000" y="1295400"/>
            <a:ext cx="2061463" cy="5257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05000" y="228600"/>
            <a:ext cx="5680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Discover the consistent segmentation 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829"/>
          <a:stretch/>
        </p:blipFill>
        <p:spPr>
          <a:xfrm>
            <a:off x="6858000" y="1219200"/>
            <a:ext cx="2071176" cy="54102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9" name="Right Arrow 8"/>
          <p:cNvSpPr/>
          <p:nvPr/>
        </p:nvSpPr>
        <p:spPr>
          <a:xfrm>
            <a:off x="3124200" y="2895600"/>
            <a:ext cx="3276600" cy="1066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Better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6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3D shape and its segmentation</a:t>
            </a:r>
          </a:p>
          <a:p>
            <a:r>
              <a:rPr lang="en-US" dirty="0" smtClean="0"/>
              <a:t>Related Segmentation algorithms</a:t>
            </a:r>
          </a:p>
          <a:p>
            <a:r>
              <a:rPr lang="en-US" dirty="0" smtClean="0"/>
              <a:t>Data Driven </a:t>
            </a:r>
            <a:r>
              <a:rPr lang="en-US" dirty="0"/>
              <a:t>c</a:t>
            </a:r>
            <a:r>
              <a:rPr lang="en-US" dirty="0" smtClean="0"/>
              <a:t>onsistent segmentation</a:t>
            </a:r>
          </a:p>
          <a:p>
            <a:r>
              <a:rPr lang="en-US" dirty="0" smtClean="0"/>
              <a:t>Deep Learning for consistent shape segmentation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715000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 </a:t>
            </a:r>
            <a:r>
              <a:rPr lang="en-US" sz="1400"/>
              <a:t>&amp; acknowledgment: </a:t>
            </a:r>
            <a:r>
              <a:rPr lang="en-US" sz="1400" dirty="0" smtClean="0"/>
              <a:t>Some of today’s lectures are referred to the following sources:</a:t>
            </a:r>
          </a:p>
          <a:p>
            <a:pPr marL="342900" indent="-342900">
              <a:buAutoNum type="arabicPeriod"/>
            </a:pPr>
            <a:r>
              <a:rPr lang="en-US" sz="1400" dirty="0" err="1" smtClean="0"/>
              <a:t>Qixing</a:t>
            </a:r>
            <a:r>
              <a:rPr lang="en-US" sz="1400" dirty="0" smtClean="0"/>
              <a:t> Huang, </a:t>
            </a:r>
            <a:r>
              <a:rPr lang="en-US" sz="1400" dirty="0" err="1" smtClean="0"/>
              <a:t>etc</a:t>
            </a:r>
            <a:r>
              <a:rPr lang="en-US" sz="1400" dirty="0" smtClean="0"/>
              <a:t>, Joint Segmentation with Linear Programming, </a:t>
            </a:r>
            <a:r>
              <a:rPr lang="en-US" sz="1400" dirty="0" smtClean="0">
                <a:hlinkClick r:id="rId3"/>
              </a:rPr>
              <a:t>Link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err="1" smtClean="0"/>
              <a:t>Jian</a:t>
            </a:r>
            <a:r>
              <a:rPr lang="en-US" sz="1400" dirty="0" smtClean="0"/>
              <a:t> </a:t>
            </a:r>
            <a:r>
              <a:rPr lang="en-US" sz="1400" dirty="0" err="1" smtClean="0"/>
              <a:t>Gao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, Clustering Ensemble, </a:t>
            </a:r>
            <a:r>
              <a:rPr lang="en-US" sz="1400" dirty="0" smtClean="0">
                <a:hlinkClick r:id="rId4"/>
              </a:rPr>
              <a:t>Link 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smtClean="0"/>
              <a:t>L. Cosmo, </a:t>
            </a:r>
            <a:r>
              <a:rPr lang="en-US" sz="1400" dirty="0" err="1" smtClean="0"/>
              <a:t>etc</a:t>
            </a:r>
            <a:r>
              <a:rPr lang="en-US" sz="1400" dirty="0" smtClean="0"/>
              <a:t>, Consistent partial matching of shape collections via spars modeling, 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556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Consensus Strategy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95400"/>
            <a:ext cx="7543800" cy="523254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24200" y="1295400"/>
            <a:ext cx="30480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Based Individual Segmentation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00200" y="3124200"/>
            <a:ext cx="914400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Vertices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57400" y="5105400"/>
            <a:ext cx="25908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They are not represent the same segment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24400" y="5105400"/>
            <a:ext cx="3429000" cy="533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goal: get the consensus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5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Implementation of  consensus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basic clusters for </a:t>
            </a:r>
            <a:r>
              <a:rPr lang="en-US" dirty="0"/>
              <a:t>Clustering Label </a:t>
            </a:r>
            <a:r>
              <a:rPr lang="en-US" dirty="0" smtClean="0"/>
              <a:t>Generation</a:t>
            </a:r>
          </a:p>
          <a:p>
            <a:endParaRPr lang="en-US" dirty="0"/>
          </a:p>
          <a:p>
            <a:r>
              <a:rPr lang="en-US" dirty="0"/>
              <a:t>Label correspondence </a:t>
            </a:r>
            <a:r>
              <a:rPr lang="en-US" dirty="0" smtClean="0"/>
              <a:t>&amp; Re-labeling</a:t>
            </a:r>
          </a:p>
          <a:p>
            <a:endParaRPr lang="en-US" dirty="0"/>
          </a:p>
          <a:p>
            <a:r>
              <a:rPr lang="en-US" dirty="0" smtClean="0"/>
              <a:t>Voting for consensus labeling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516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basic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Different subsets of features</a:t>
            </a:r>
          </a:p>
          <a:p>
            <a:r>
              <a:rPr lang="en-US" dirty="0" smtClean="0"/>
              <a:t>Different clustering algorithms</a:t>
            </a:r>
          </a:p>
          <a:p>
            <a:r>
              <a:rPr lang="en-US" dirty="0" smtClean="0"/>
              <a:t>Random number of clusters</a:t>
            </a:r>
          </a:p>
          <a:p>
            <a:r>
              <a:rPr lang="en-US" dirty="0" smtClean="0"/>
              <a:t>Random initialization for K-means/K-centers</a:t>
            </a:r>
          </a:p>
          <a:p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33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K-Center for Individual Clustering Label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8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K-Center clustering</a:t>
            </a:r>
          </a:p>
        </p:txBody>
      </p:sp>
      <p:sp>
        <p:nvSpPr>
          <p:cNvPr id="196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>
                <a:latin typeface="Calibri" charset="0"/>
              </a:rPr>
              <a:t>k </a:t>
            </a:r>
            <a:r>
              <a:rPr lang="en-US">
                <a:latin typeface="Calibri" charset="0"/>
              </a:rPr>
              <a:t>centers which minimizes the maximum distances from points to their center point</a:t>
            </a:r>
          </a:p>
          <a:p>
            <a:endParaRPr lang="en-US">
              <a:latin typeface="Calibri" charset="0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r="13573"/>
          <a:stretch>
            <a:fillRect/>
          </a:stretch>
        </p:blipFill>
        <p:spPr bwMode="auto">
          <a:xfrm>
            <a:off x="2971800" y="2971800"/>
            <a:ext cx="3468688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3259138" y="2789238"/>
            <a:ext cx="28956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>
          <a:xfrm rot="20312203">
            <a:off x="2374900" y="5143500"/>
            <a:ext cx="28956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>
          <a:xfrm rot="1341627">
            <a:off x="5449888" y="4926013"/>
            <a:ext cx="1493837" cy="584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rgbClr val="FFFFFF"/>
              </a:solidFill>
              <a:latin typeface="Calibri" charset="0"/>
              <a:ea typeface="ＭＳ Ｐゴシック" charset="0"/>
            </a:endParaRPr>
          </a:p>
        </p:txBody>
      </p:sp>
      <p:pic>
        <p:nvPicPr>
          <p:cNvPr id="19661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3327400"/>
            <a:ext cx="13620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6" name="TextBox 8"/>
          <p:cNvSpPr txBox="1">
            <a:spLocks noChangeArrowheads="1"/>
          </p:cNvSpPr>
          <p:nvPr/>
        </p:nvSpPr>
        <p:spPr bwMode="auto">
          <a:xfrm>
            <a:off x="484188" y="3276600"/>
            <a:ext cx="1111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Minimize:</a:t>
            </a:r>
          </a:p>
        </p:txBody>
      </p:sp>
      <p:sp>
        <p:nvSpPr>
          <p:cNvPr id="12" name="Oval 11"/>
          <p:cNvSpPr/>
          <p:nvPr/>
        </p:nvSpPr>
        <p:spPr>
          <a:xfrm>
            <a:off x="4510640" y="3390417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633913" y="3484563"/>
            <a:ext cx="1004887" cy="377825"/>
          </a:xfrm>
          <a:prstGeom prst="line">
            <a:avLst/>
          </a:prstGeom>
          <a:noFill/>
          <a:ln w="38100">
            <a:solidFill>
              <a:srgbClr val="F79646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Arrow Connector 17"/>
          <p:cNvCxnSpPr/>
          <p:nvPr/>
        </p:nvCxnSpPr>
        <p:spPr>
          <a:xfrm flipH="1" flipV="1">
            <a:off x="2330450" y="3571875"/>
            <a:ext cx="431800" cy="54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525588" y="3617913"/>
            <a:ext cx="247650" cy="530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623" name="TextBox 21"/>
          <p:cNvSpPr txBox="1">
            <a:spLocks noChangeArrowheads="1"/>
          </p:cNvSpPr>
          <p:nvPr/>
        </p:nvSpPr>
        <p:spPr bwMode="auto">
          <a:xfrm>
            <a:off x="2046288" y="4140200"/>
            <a:ext cx="1662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Within a cluster</a:t>
            </a:r>
          </a:p>
        </p:txBody>
      </p:sp>
      <p:sp>
        <p:nvSpPr>
          <p:cNvPr id="196624" name="TextBox 22"/>
          <p:cNvSpPr txBox="1">
            <a:spLocks noChangeArrowheads="1"/>
          </p:cNvSpPr>
          <p:nvPr/>
        </p:nvSpPr>
        <p:spPr bwMode="auto">
          <a:xfrm>
            <a:off x="287338" y="4054475"/>
            <a:ext cx="1593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Across clusters</a:t>
            </a:r>
          </a:p>
        </p:txBody>
      </p:sp>
    </p:spTree>
    <p:extLst>
      <p:ext uri="{BB962C8B-B14F-4D97-AF65-F5344CB8AC3E}">
        <p14:creationId xmlns:p14="http://schemas.microsoft.com/office/powerpoint/2010/main" val="175076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Farthest-first traversal </a:t>
            </a:r>
          </a:p>
        </p:txBody>
      </p:sp>
      <p:sp>
        <p:nvSpPr>
          <p:cNvPr id="1986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Approximation of the solution of K-center NP hard problem</a:t>
            </a:r>
          </a:p>
        </p:txBody>
      </p:sp>
    </p:spTree>
    <p:extLst>
      <p:ext uri="{BB962C8B-B14F-4D97-AF65-F5344CB8AC3E}">
        <p14:creationId xmlns:p14="http://schemas.microsoft.com/office/powerpoint/2010/main" val="242596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r="13573"/>
          <a:stretch>
            <a:fillRect/>
          </a:stretch>
        </p:blipFill>
        <p:spPr bwMode="auto">
          <a:xfrm>
            <a:off x="3922713" y="1371600"/>
            <a:ext cx="4535487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9682" name="TextBox 6"/>
          <p:cNvSpPr txBox="1">
            <a:spLocks noChangeArrowheads="1"/>
          </p:cNvSpPr>
          <p:nvPr/>
        </p:nvSpPr>
        <p:spPr bwMode="auto">
          <a:xfrm>
            <a:off x="66675" y="1600200"/>
            <a:ext cx="3421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Step 1: 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Randomly pick up the point center</a:t>
            </a:r>
            <a:endParaRPr lang="zh-CN" altLang="en-US" sz="1800">
              <a:solidFill>
                <a:srgbClr val="FF0000"/>
              </a:solidFill>
              <a:ea typeface="宋体" charset="0"/>
              <a:cs typeface="宋体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020780" y="52493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199686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28EBAEC9-9BF9-5F4C-A91B-FCF7D37927E3}" type="slidenum">
              <a:rPr lang="zh-CN" altLang="en-US" sz="1200">
                <a:solidFill>
                  <a:srgbClr val="898989"/>
                </a:solidFill>
                <a:ea typeface="宋体" charset="0"/>
                <a:cs typeface="宋体" charset="0"/>
              </a:rPr>
              <a:pPr/>
              <a:t>36</a:t>
            </a:fld>
            <a:endParaRPr lang="en-US" altLang="zh-CN" sz="1200">
              <a:solidFill>
                <a:srgbClr val="898989"/>
              </a:solidFill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66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r="13573"/>
          <a:stretch>
            <a:fillRect/>
          </a:stretch>
        </p:blipFill>
        <p:spPr bwMode="auto">
          <a:xfrm>
            <a:off x="3922713" y="1371600"/>
            <a:ext cx="4535487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1730" name="TextBox 5"/>
          <p:cNvSpPr txBox="1">
            <a:spLocks noChangeArrowheads="1"/>
          </p:cNvSpPr>
          <p:nvPr/>
        </p:nvSpPr>
        <p:spPr bwMode="auto">
          <a:xfrm>
            <a:off x="66675" y="1981200"/>
            <a:ext cx="37861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Step 2: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Find the point with largest distance to 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the first center</a:t>
            </a:r>
            <a:endParaRPr lang="zh-CN" altLang="en-US" sz="1800">
              <a:solidFill>
                <a:srgbClr val="FF0000"/>
              </a:solidFill>
              <a:ea typeface="宋体" charset="0"/>
              <a:cs typeface="宋体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020780" y="52493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V="1">
            <a:off x="5114925" y="1581150"/>
            <a:ext cx="1714500" cy="37099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1735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D713EF21-6623-9440-8011-EB91AD0FF6F2}" type="slidenum">
              <a:rPr lang="zh-CN" altLang="en-US" sz="1200">
                <a:solidFill>
                  <a:srgbClr val="898989"/>
                </a:solidFill>
                <a:ea typeface="宋体" charset="0"/>
                <a:cs typeface="宋体" charset="0"/>
              </a:rPr>
              <a:pPr/>
              <a:t>37</a:t>
            </a:fld>
            <a:endParaRPr lang="en-US" altLang="zh-CN" sz="1200">
              <a:solidFill>
                <a:srgbClr val="898989"/>
              </a:solidFill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029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r="13573"/>
          <a:stretch>
            <a:fillRect/>
          </a:stretch>
        </p:blipFill>
        <p:spPr bwMode="auto">
          <a:xfrm>
            <a:off x="4303713" y="1371600"/>
            <a:ext cx="4535487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3778" name="TextBox 5"/>
          <p:cNvSpPr txBox="1">
            <a:spLocks noChangeArrowheads="1"/>
          </p:cNvSpPr>
          <p:nvPr/>
        </p:nvSpPr>
        <p:spPr bwMode="auto">
          <a:xfrm>
            <a:off x="66675" y="1981200"/>
            <a:ext cx="39100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Step 3: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Temporarily set this point as the second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center</a:t>
            </a:r>
          </a:p>
          <a:p>
            <a:pPr eaLnBrk="1" hangingPunct="1"/>
            <a:endParaRPr lang="zh-CN" altLang="en-US" sz="1800">
              <a:solidFill>
                <a:srgbClr val="A6A6A6"/>
              </a:solidFill>
              <a:ea typeface="宋体" charset="0"/>
              <a:cs typeface="宋体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401780" y="52493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5495925" y="1581150"/>
            <a:ext cx="1714500" cy="37099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Oval 8"/>
          <p:cNvSpPr/>
          <p:nvPr/>
        </p:nvSpPr>
        <p:spPr>
          <a:xfrm>
            <a:off x="7149065" y="151979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203786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6F77601-4525-5A4A-A8D7-922D5E18D835}" type="slidenum">
              <a:rPr lang="zh-CN" altLang="en-US" sz="1200">
                <a:solidFill>
                  <a:srgbClr val="898989"/>
                </a:solidFill>
                <a:ea typeface="宋体" charset="0"/>
                <a:cs typeface="宋体" charset="0"/>
              </a:rPr>
              <a:pPr/>
              <a:t>38</a:t>
            </a:fld>
            <a:endParaRPr lang="en-US" altLang="zh-CN" sz="1200">
              <a:solidFill>
                <a:srgbClr val="898989"/>
              </a:solidFill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50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r="13573"/>
          <a:stretch>
            <a:fillRect/>
          </a:stretch>
        </p:blipFill>
        <p:spPr bwMode="auto">
          <a:xfrm>
            <a:off x="4303713" y="1371600"/>
            <a:ext cx="4535487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826" name="TextBox 5"/>
          <p:cNvSpPr txBox="1">
            <a:spLocks noChangeArrowheads="1"/>
          </p:cNvSpPr>
          <p:nvPr/>
        </p:nvSpPr>
        <p:spPr bwMode="auto">
          <a:xfrm>
            <a:off x="41275" y="1366838"/>
            <a:ext cx="43259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Step 4: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Clustering the points based on the distances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Two centers</a:t>
            </a:r>
          </a:p>
          <a:p>
            <a:pPr eaLnBrk="1" hangingPunct="1"/>
            <a:endParaRPr lang="zh-CN" altLang="en-US" sz="1800">
              <a:solidFill>
                <a:srgbClr val="A6A6A6"/>
              </a:solidFill>
              <a:ea typeface="宋体" charset="0"/>
              <a:cs typeface="宋体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401780" y="52493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5495925" y="1581150"/>
            <a:ext cx="1714500" cy="37099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Oval 8"/>
          <p:cNvSpPr/>
          <p:nvPr/>
        </p:nvSpPr>
        <p:spPr>
          <a:xfrm>
            <a:off x="7149065" y="151979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225925" y="1533525"/>
            <a:ext cx="4102100" cy="4651375"/>
          </a:xfrm>
          <a:custGeom>
            <a:avLst/>
            <a:gdLst>
              <a:gd name="connsiteX0" fmla="*/ 250710 w 4102014"/>
              <a:gd name="connsiteY0" fmla="*/ 0 h 4651866"/>
              <a:gd name="connsiteX1" fmla="*/ 12585 w 4102014"/>
              <a:gd name="connsiteY1" fmla="*/ 704850 h 4651866"/>
              <a:gd name="connsiteX2" fmla="*/ 593610 w 4102014"/>
              <a:gd name="connsiteY2" fmla="*/ 1295400 h 4651866"/>
              <a:gd name="connsiteX3" fmla="*/ 1403235 w 4102014"/>
              <a:gd name="connsiteY3" fmla="*/ 1466850 h 4651866"/>
              <a:gd name="connsiteX4" fmla="*/ 1841385 w 4102014"/>
              <a:gd name="connsiteY4" fmla="*/ 1885950 h 4651866"/>
              <a:gd name="connsiteX5" fmla="*/ 2041410 w 4102014"/>
              <a:gd name="connsiteY5" fmla="*/ 2266950 h 4651866"/>
              <a:gd name="connsiteX6" fmla="*/ 2365260 w 4102014"/>
              <a:gd name="connsiteY6" fmla="*/ 2466975 h 4651866"/>
              <a:gd name="connsiteX7" fmla="*/ 3041535 w 4102014"/>
              <a:gd name="connsiteY7" fmla="*/ 2552700 h 4651866"/>
              <a:gd name="connsiteX8" fmla="*/ 3489210 w 4102014"/>
              <a:gd name="connsiteY8" fmla="*/ 2609850 h 4651866"/>
              <a:gd name="connsiteX9" fmla="*/ 3822585 w 4102014"/>
              <a:gd name="connsiteY9" fmla="*/ 2609850 h 4651866"/>
              <a:gd name="connsiteX10" fmla="*/ 4032135 w 4102014"/>
              <a:gd name="connsiteY10" fmla="*/ 2781300 h 4651866"/>
              <a:gd name="connsiteX11" fmla="*/ 4098810 w 4102014"/>
              <a:gd name="connsiteY11" fmla="*/ 2952750 h 4651866"/>
              <a:gd name="connsiteX12" fmla="*/ 4089285 w 4102014"/>
              <a:gd name="connsiteY12" fmla="*/ 3086100 h 4651866"/>
              <a:gd name="connsiteX13" fmla="*/ 4070235 w 4102014"/>
              <a:gd name="connsiteY13" fmla="*/ 3448050 h 4651866"/>
              <a:gd name="connsiteX14" fmla="*/ 3898785 w 4102014"/>
              <a:gd name="connsiteY14" fmla="*/ 3933825 h 4651866"/>
              <a:gd name="connsiteX15" fmla="*/ 3651135 w 4102014"/>
              <a:gd name="connsiteY15" fmla="*/ 4419600 h 4651866"/>
              <a:gd name="connsiteX16" fmla="*/ 3574935 w 4102014"/>
              <a:gd name="connsiteY16" fmla="*/ 4448175 h 4651866"/>
              <a:gd name="connsiteX17" fmla="*/ 3432060 w 4102014"/>
              <a:gd name="connsiteY17" fmla="*/ 4610100 h 4651866"/>
              <a:gd name="connsiteX18" fmla="*/ 3289185 w 4102014"/>
              <a:gd name="connsiteY18" fmla="*/ 4648200 h 4651866"/>
              <a:gd name="connsiteX19" fmla="*/ 3251085 w 4102014"/>
              <a:gd name="connsiteY19" fmla="*/ 4648200 h 465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014" h="4651866">
                <a:moveTo>
                  <a:pt x="250710" y="0"/>
                </a:moveTo>
                <a:cubicBezTo>
                  <a:pt x="103072" y="244475"/>
                  <a:pt x="-44565" y="488950"/>
                  <a:pt x="12585" y="704850"/>
                </a:cubicBezTo>
                <a:cubicBezTo>
                  <a:pt x="69735" y="920750"/>
                  <a:pt x="361835" y="1168400"/>
                  <a:pt x="593610" y="1295400"/>
                </a:cubicBezTo>
                <a:cubicBezTo>
                  <a:pt x="825385" y="1422400"/>
                  <a:pt x="1195273" y="1368425"/>
                  <a:pt x="1403235" y="1466850"/>
                </a:cubicBezTo>
                <a:cubicBezTo>
                  <a:pt x="1611198" y="1565275"/>
                  <a:pt x="1735023" y="1752600"/>
                  <a:pt x="1841385" y="1885950"/>
                </a:cubicBezTo>
                <a:cubicBezTo>
                  <a:pt x="1947747" y="2019300"/>
                  <a:pt x="1954098" y="2170113"/>
                  <a:pt x="2041410" y="2266950"/>
                </a:cubicBezTo>
                <a:cubicBezTo>
                  <a:pt x="2128722" y="2363787"/>
                  <a:pt x="2198573" y="2419350"/>
                  <a:pt x="2365260" y="2466975"/>
                </a:cubicBezTo>
                <a:cubicBezTo>
                  <a:pt x="2531947" y="2514600"/>
                  <a:pt x="3041535" y="2552700"/>
                  <a:pt x="3041535" y="2552700"/>
                </a:cubicBezTo>
                <a:cubicBezTo>
                  <a:pt x="3228860" y="2576512"/>
                  <a:pt x="3359035" y="2600325"/>
                  <a:pt x="3489210" y="2609850"/>
                </a:cubicBezTo>
                <a:cubicBezTo>
                  <a:pt x="3619385" y="2619375"/>
                  <a:pt x="3732098" y="2581275"/>
                  <a:pt x="3822585" y="2609850"/>
                </a:cubicBezTo>
                <a:cubicBezTo>
                  <a:pt x="3913072" y="2638425"/>
                  <a:pt x="3986098" y="2724150"/>
                  <a:pt x="4032135" y="2781300"/>
                </a:cubicBezTo>
                <a:cubicBezTo>
                  <a:pt x="4078172" y="2838450"/>
                  <a:pt x="4089285" y="2901950"/>
                  <a:pt x="4098810" y="2952750"/>
                </a:cubicBezTo>
                <a:cubicBezTo>
                  <a:pt x="4108335" y="3003550"/>
                  <a:pt x="4094047" y="3003550"/>
                  <a:pt x="4089285" y="3086100"/>
                </a:cubicBezTo>
                <a:cubicBezTo>
                  <a:pt x="4084523" y="3168650"/>
                  <a:pt x="4101985" y="3306763"/>
                  <a:pt x="4070235" y="3448050"/>
                </a:cubicBezTo>
                <a:cubicBezTo>
                  <a:pt x="4038485" y="3589338"/>
                  <a:pt x="3968635" y="3771900"/>
                  <a:pt x="3898785" y="3933825"/>
                </a:cubicBezTo>
                <a:cubicBezTo>
                  <a:pt x="3828935" y="4095750"/>
                  <a:pt x="3705110" y="4333875"/>
                  <a:pt x="3651135" y="4419600"/>
                </a:cubicBezTo>
                <a:cubicBezTo>
                  <a:pt x="3597160" y="4505325"/>
                  <a:pt x="3611447" y="4416425"/>
                  <a:pt x="3574935" y="4448175"/>
                </a:cubicBezTo>
                <a:cubicBezTo>
                  <a:pt x="3538423" y="4479925"/>
                  <a:pt x="3479685" y="4576763"/>
                  <a:pt x="3432060" y="4610100"/>
                </a:cubicBezTo>
                <a:cubicBezTo>
                  <a:pt x="3384435" y="4643438"/>
                  <a:pt x="3319347" y="4641850"/>
                  <a:pt x="3289185" y="4648200"/>
                </a:cubicBezTo>
                <a:cubicBezTo>
                  <a:pt x="3259023" y="4654550"/>
                  <a:pt x="3255054" y="4651375"/>
                  <a:pt x="3251085" y="4648200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5835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0C49FDAD-2AAC-BF4D-9950-0C28F3DC4EB6}" type="slidenum">
              <a:rPr lang="zh-CN" altLang="en-US" sz="1200">
                <a:solidFill>
                  <a:srgbClr val="898989"/>
                </a:solidFill>
                <a:ea typeface="宋体" charset="0"/>
                <a:cs typeface="宋体" charset="0"/>
              </a:rPr>
              <a:pPr/>
              <a:t>39</a:t>
            </a:fld>
            <a:endParaRPr lang="en-US" altLang="zh-CN" sz="1200">
              <a:solidFill>
                <a:srgbClr val="898989"/>
              </a:solidFill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43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Shapes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762000" y="1920240"/>
            <a:ext cx="1705916" cy="2106692"/>
            <a:chOff x="762000" y="1920240"/>
            <a:chExt cx="1705916" cy="2106692"/>
          </a:xfrm>
        </p:grpSpPr>
        <p:sp>
          <p:nvSpPr>
            <p:cNvPr id="4" name="Rectangle 3"/>
            <p:cNvSpPr/>
            <p:nvPr/>
          </p:nvSpPr>
          <p:spPr>
            <a:xfrm>
              <a:off x="762000" y="3657600"/>
              <a:ext cx="17059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Shape Modeling</a:t>
              </a:r>
              <a:endParaRPr lang="en-US" dirty="0"/>
            </a:p>
          </p:txBody>
        </p:sp>
        <p:pic>
          <p:nvPicPr>
            <p:cNvPr id="1028" name="Picture 4" descr="C:\Users\Peter\Pictures\smoothteddy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63128" y="1920240"/>
              <a:ext cx="1499072" cy="1645920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3715194" y="1920240"/>
            <a:ext cx="1795155" cy="2106692"/>
            <a:chOff x="3715194" y="1920240"/>
            <a:chExt cx="1795155" cy="2106692"/>
          </a:xfrm>
        </p:grpSpPr>
        <p:sp>
          <p:nvSpPr>
            <p:cNvPr id="5" name="Rectangle 4"/>
            <p:cNvSpPr/>
            <p:nvPr/>
          </p:nvSpPr>
          <p:spPr>
            <a:xfrm>
              <a:off x="3715194" y="3657600"/>
              <a:ext cx="1713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Mechanical CAD</a:t>
              </a:r>
              <a:endParaRPr lang="en-US" dirty="0"/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33800" y="1920240"/>
              <a:ext cx="1776549" cy="1645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Group 17"/>
          <p:cNvGrpSpPr/>
          <p:nvPr/>
        </p:nvGrpSpPr>
        <p:grpSpPr>
          <a:xfrm>
            <a:off x="6324600" y="1920240"/>
            <a:ext cx="1875835" cy="2106692"/>
            <a:chOff x="6324600" y="1920240"/>
            <a:chExt cx="1875835" cy="2106692"/>
          </a:xfrm>
        </p:grpSpPr>
        <p:sp>
          <p:nvSpPr>
            <p:cNvPr id="6" name="Rectangle 5"/>
            <p:cNvSpPr/>
            <p:nvPr/>
          </p:nvSpPr>
          <p:spPr>
            <a:xfrm>
              <a:off x="6324600" y="3657600"/>
              <a:ext cx="18758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Molecular Biology</a:t>
              </a:r>
              <a:endParaRPr lang="en-US" dirty="0"/>
            </a:p>
          </p:txBody>
        </p:sp>
        <p:pic>
          <p:nvPicPr>
            <p:cNvPr id="1031" name="Picture 7" descr="C:\Users\Peter\Pictures\Protein_CP_PDB_1kcw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57929" y="1920240"/>
              <a:ext cx="1719271" cy="1645920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818762" y="4114800"/>
            <a:ext cx="1543438" cy="2015252"/>
            <a:chOff x="818762" y="4114800"/>
            <a:chExt cx="1543438" cy="2015252"/>
          </a:xfrm>
        </p:grpSpPr>
        <p:sp>
          <p:nvSpPr>
            <p:cNvPr id="7" name="Rectangle 6"/>
            <p:cNvSpPr/>
            <p:nvPr/>
          </p:nvSpPr>
          <p:spPr>
            <a:xfrm>
              <a:off x="1066800" y="5760720"/>
              <a:ext cx="1059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Medicine</a:t>
              </a:r>
              <a:endParaRPr lang="en-US" dirty="0"/>
            </a:p>
          </p:txBody>
        </p:sp>
        <p:pic>
          <p:nvPicPr>
            <p:cNvPr id="1032" name="Picture 8" descr="C:\Users\Peter\Pictures\C0017369-Healthy_human_heart,_3D_CT_scan-SPL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18762" y="4114800"/>
              <a:ext cx="1543438" cy="1645920"/>
            </a:xfrm>
            <a:prstGeom prst="rect">
              <a:avLst/>
            </a:prstGeom>
            <a:noFill/>
          </p:spPr>
        </p:pic>
      </p:grpSp>
      <p:grpSp>
        <p:nvGrpSpPr>
          <p:cNvPr id="21" name="Group 20"/>
          <p:cNvGrpSpPr/>
          <p:nvPr/>
        </p:nvGrpSpPr>
        <p:grpSpPr>
          <a:xfrm>
            <a:off x="3713029" y="4114800"/>
            <a:ext cx="1773371" cy="2015252"/>
            <a:chOff x="3713029" y="4114800"/>
            <a:chExt cx="1773371" cy="2015252"/>
          </a:xfrm>
        </p:grpSpPr>
        <p:sp>
          <p:nvSpPr>
            <p:cNvPr id="8" name="Rectangle 7"/>
            <p:cNvSpPr/>
            <p:nvPr/>
          </p:nvSpPr>
          <p:spPr>
            <a:xfrm>
              <a:off x="3713029" y="5760720"/>
              <a:ext cx="17733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Cultural Heritage</a:t>
              </a:r>
              <a:endParaRPr lang="en-US" dirty="0"/>
            </a:p>
          </p:txBody>
        </p:sp>
        <p:pic>
          <p:nvPicPr>
            <p:cNvPr id="1033" name="Picture 9" descr="C:\Users\Peter\Pictures\David_Michalangelo.gi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941064" y="4114800"/>
              <a:ext cx="1316736" cy="1645920"/>
            </a:xfrm>
            <a:prstGeom prst="rect">
              <a:avLst/>
            </a:prstGeom>
            <a:noFill/>
          </p:spPr>
        </p:pic>
      </p:grpSp>
      <p:grpSp>
        <p:nvGrpSpPr>
          <p:cNvPr id="22" name="Group 21"/>
          <p:cNvGrpSpPr/>
          <p:nvPr/>
        </p:nvGrpSpPr>
        <p:grpSpPr>
          <a:xfrm>
            <a:off x="6019800" y="4114800"/>
            <a:ext cx="2429198" cy="2015252"/>
            <a:chOff x="6019800" y="4114800"/>
            <a:chExt cx="2429198" cy="2015252"/>
          </a:xfrm>
        </p:grpSpPr>
        <p:sp>
          <p:nvSpPr>
            <p:cNvPr id="9" name="Rectangle 8"/>
            <p:cNvSpPr/>
            <p:nvPr/>
          </p:nvSpPr>
          <p:spPr>
            <a:xfrm>
              <a:off x="6781800" y="5760720"/>
              <a:ext cx="10326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Buildings</a:t>
              </a:r>
              <a:endParaRPr lang="en-US" dirty="0"/>
            </a:p>
          </p:txBody>
        </p:sp>
        <p:pic>
          <p:nvPicPr>
            <p:cNvPr id="1034" name="Picture 10" descr="C:\Users\Peter\Pictures\textured_3D_pointcloud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19800" y="4114800"/>
              <a:ext cx="2429198" cy="1645920"/>
            </a:xfrm>
            <a:prstGeom prst="rect">
              <a:avLst/>
            </a:prstGeom>
            <a:noFill/>
          </p:spPr>
        </p:pic>
      </p:grpSp>
      <p:sp>
        <p:nvSpPr>
          <p:cNvPr id="19" name="Rectangle 18"/>
          <p:cNvSpPr/>
          <p:nvPr/>
        </p:nvSpPr>
        <p:spPr>
          <a:xfrm>
            <a:off x="533400" y="12192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Large repositories of 3D data are becoming available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0499730"/>
      </p:ext>
    </p:extLst>
  </p:cSld>
  <p:clrMapOvr>
    <a:masterClrMapping/>
  </p:clrMapOvr>
  <p:transition xmlns:p14="http://schemas.microsoft.com/office/powerpoint/2010/main" advTm="12912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r="13573"/>
          <a:stretch>
            <a:fillRect/>
          </a:stretch>
        </p:blipFill>
        <p:spPr bwMode="auto">
          <a:xfrm>
            <a:off x="4303713" y="1371600"/>
            <a:ext cx="4535487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7874" name="TextBox 5"/>
          <p:cNvSpPr txBox="1">
            <a:spLocks noChangeArrowheads="1"/>
          </p:cNvSpPr>
          <p:nvPr/>
        </p:nvSpPr>
        <p:spPr bwMode="auto">
          <a:xfrm>
            <a:off x="41275" y="1366838"/>
            <a:ext cx="387985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en-US" altLang="zh-CN" sz="1800">
              <a:solidFill>
                <a:srgbClr val="A6A6A6"/>
              </a:solidFill>
              <a:ea typeface="宋体" charset="0"/>
              <a:cs typeface="宋体" charset="0"/>
            </a:endParaRP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Step 5: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Find the point close to the mean in the 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second clusters, set it as the second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center</a:t>
            </a:r>
          </a:p>
          <a:p>
            <a:pPr eaLnBrk="1" hangingPunct="1"/>
            <a:endParaRPr lang="en-US" altLang="zh-CN" sz="1800">
              <a:solidFill>
                <a:srgbClr val="A6A6A6"/>
              </a:solidFill>
              <a:ea typeface="宋体" charset="0"/>
              <a:cs typeface="宋体" charset="0"/>
            </a:endParaRPr>
          </a:p>
          <a:p>
            <a:pPr eaLnBrk="1" hangingPunct="1"/>
            <a:endParaRPr lang="zh-CN" altLang="en-US" sz="1800">
              <a:solidFill>
                <a:srgbClr val="A6A6A6"/>
              </a:solidFill>
              <a:ea typeface="宋体" charset="0"/>
              <a:cs typeface="宋体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401780" y="52493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V="1">
            <a:off x="5495925" y="1581150"/>
            <a:ext cx="1714500" cy="37099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Oval 8"/>
          <p:cNvSpPr/>
          <p:nvPr/>
        </p:nvSpPr>
        <p:spPr>
          <a:xfrm>
            <a:off x="7149065" y="151979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225925" y="1533525"/>
            <a:ext cx="4102100" cy="4651375"/>
          </a:xfrm>
          <a:custGeom>
            <a:avLst/>
            <a:gdLst>
              <a:gd name="connsiteX0" fmla="*/ 250710 w 4102014"/>
              <a:gd name="connsiteY0" fmla="*/ 0 h 4651866"/>
              <a:gd name="connsiteX1" fmla="*/ 12585 w 4102014"/>
              <a:gd name="connsiteY1" fmla="*/ 704850 h 4651866"/>
              <a:gd name="connsiteX2" fmla="*/ 593610 w 4102014"/>
              <a:gd name="connsiteY2" fmla="*/ 1295400 h 4651866"/>
              <a:gd name="connsiteX3" fmla="*/ 1403235 w 4102014"/>
              <a:gd name="connsiteY3" fmla="*/ 1466850 h 4651866"/>
              <a:gd name="connsiteX4" fmla="*/ 1841385 w 4102014"/>
              <a:gd name="connsiteY4" fmla="*/ 1885950 h 4651866"/>
              <a:gd name="connsiteX5" fmla="*/ 2041410 w 4102014"/>
              <a:gd name="connsiteY5" fmla="*/ 2266950 h 4651866"/>
              <a:gd name="connsiteX6" fmla="*/ 2365260 w 4102014"/>
              <a:gd name="connsiteY6" fmla="*/ 2466975 h 4651866"/>
              <a:gd name="connsiteX7" fmla="*/ 3041535 w 4102014"/>
              <a:gd name="connsiteY7" fmla="*/ 2552700 h 4651866"/>
              <a:gd name="connsiteX8" fmla="*/ 3489210 w 4102014"/>
              <a:gd name="connsiteY8" fmla="*/ 2609850 h 4651866"/>
              <a:gd name="connsiteX9" fmla="*/ 3822585 w 4102014"/>
              <a:gd name="connsiteY9" fmla="*/ 2609850 h 4651866"/>
              <a:gd name="connsiteX10" fmla="*/ 4032135 w 4102014"/>
              <a:gd name="connsiteY10" fmla="*/ 2781300 h 4651866"/>
              <a:gd name="connsiteX11" fmla="*/ 4098810 w 4102014"/>
              <a:gd name="connsiteY11" fmla="*/ 2952750 h 4651866"/>
              <a:gd name="connsiteX12" fmla="*/ 4089285 w 4102014"/>
              <a:gd name="connsiteY12" fmla="*/ 3086100 h 4651866"/>
              <a:gd name="connsiteX13" fmla="*/ 4070235 w 4102014"/>
              <a:gd name="connsiteY13" fmla="*/ 3448050 h 4651866"/>
              <a:gd name="connsiteX14" fmla="*/ 3898785 w 4102014"/>
              <a:gd name="connsiteY14" fmla="*/ 3933825 h 4651866"/>
              <a:gd name="connsiteX15" fmla="*/ 3651135 w 4102014"/>
              <a:gd name="connsiteY15" fmla="*/ 4419600 h 4651866"/>
              <a:gd name="connsiteX16" fmla="*/ 3574935 w 4102014"/>
              <a:gd name="connsiteY16" fmla="*/ 4448175 h 4651866"/>
              <a:gd name="connsiteX17" fmla="*/ 3432060 w 4102014"/>
              <a:gd name="connsiteY17" fmla="*/ 4610100 h 4651866"/>
              <a:gd name="connsiteX18" fmla="*/ 3289185 w 4102014"/>
              <a:gd name="connsiteY18" fmla="*/ 4648200 h 4651866"/>
              <a:gd name="connsiteX19" fmla="*/ 3251085 w 4102014"/>
              <a:gd name="connsiteY19" fmla="*/ 4648200 h 465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02014" h="4651866">
                <a:moveTo>
                  <a:pt x="250710" y="0"/>
                </a:moveTo>
                <a:cubicBezTo>
                  <a:pt x="103072" y="244475"/>
                  <a:pt x="-44565" y="488950"/>
                  <a:pt x="12585" y="704850"/>
                </a:cubicBezTo>
                <a:cubicBezTo>
                  <a:pt x="69735" y="920750"/>
                  <a:pt x="361835" y="1168400"/>
                  <a:pt x="593610" y="1295400"/>
                </a:cubicBezTo>
                <a:cubicBezTo>
                  <a:pt x="825385" y="1422400"/>
                  <a:pt x="1195273" y="1368425"/>
                  <a:pt x="1403235" y="1466850"/>
                </a:cubicBezTo>
                <a:cubicBezTo>
                  <a:pt x="1611198" y="1565275"/>
                  <a:pt x="1735023" y="1752600"/>
                  <a:pt x="1841385" y="1885950"/>
                </a:cubicBezTo>
                <a:cubicBezTo>
                  <a:pt x="1947747" y="2019300"/>
                  <a:pt x="1954098" y="2170113"/>
                  <a:pt x="2041410" y="2266950"/>
                </a:cubicBezTo>
                <a:cubicBezTo>
                  <a:pt x="2128722" y="2363787"/>
                  <a:pt x="2198573" y="2419350"/>
                  <a:pt x="2365260" y="2466975"/>
                </a:cubicBezTo>
                <a:cubicBezTo>
                  <a:pt x="2531947" y="2514600"/>
                  <a:pt x="3041535" y="2552700"/>
                  <a:pt x="3041535" y="2552700"/>
                </a:cubicBezTo>
                <a:cubicBezTo>
                  <a:pt x="3228860" y="2576512"/>
                  <a:pt x="3359035" y="2600325"/>
                  <a:pt x="3489210" y="2609850"/>
                </a:cubicBezTo>
                <a:cubicBezTo>
                  <a:pt x="3619385" y="2619375"/>
                  <a:pt x="3732098" y="2581275"/>
                  <a:pt x="3822585" y="2609850"/>
                </a:cubicBezTo>
                <a:cubicBezTo>
                  <a:pt x="3913072" y="2638425"/>
                  <a:pt x="3986098" y="2724150"/>
                  <a:pt x="4032135" y="2781300"/>
                </a:cubicBezTo>
                <a:cubicBezTo>
                  <a:pt x="4078172" y="2838450"/>
                  <a:pt x="4089285" y="2901950"/>
                  <a:pt x="4098810" y="2952750"/>
                </a:cubicBezTo>
                <a:cubicBezTo>
                  <a:pt x="4108335" y="3003550"/>
                  <a:pt x="4094047" y="3003550"/>
                  <a:pt x="4089285" y="3086100"/>
                </a:cubicBezTo>
                <a:cubicBezTo>
                  <a:pt x="4084523" y="3168650"/>
                  <a:pt x="4101985" y="3306763"/>
                  <a:pt x="4070235" y="3448050"/>
                </a:cubicBezTo>
                <a:cubicBezTo>
                  <a:pt x="4038485" y="3589338"/>
                  <a:pt x="3968635" y="3771900"/>
                  <a:pt x="3898785" y="3933825"/>
                </a:cubicBezTo>
                <a:cubicBezTo>
                  <a:pt x="3828935" y="4095750"/>
                  <a:pt x="3705110" y="4333875"/>
                  <a:pt x="3651135" y="4419600"/>
                </a:cubicBezTo>
                <a:cubicBezTo>
                  <a:pt x="3597160" y="4505325"/>
                  <a:pt x="3611447" y="4416425"/>
                  <a:pt x="3574935" y="4448175"/>
                </a:cubicBezTo>
                <a:cubicBezTo>
                  <a:pt x="3538423" y="4479925"/>
                  <a:pt x="3479685" y="4576763"/>
                  <a:pt x="3432060" y="4610100"/>
                </a:cubicBezTo>
                <a:cubicBezTo>
                  <a:pt x="3384435" y="4643438"/>
                  <a:pt x="3319347" y="4641850"/>
                  <a:pt x="3289185" y="4648200"/>
                </a:cubicBezTo>
                <a:cubicBezTo>
                  <a:pt x="3259023" y="4654550"/>
                  <a:pt x="3255054" y="4651375"/>
                  <a:pt x="3251085" y="4648200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Oval 10"/>
          <p:cNvSpPr/>
          <p:nvPr/>
        </p:nvSpPr>
        <p:spPr>
          <a:xfrm>
            <a:off x="6191250" y="20108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cxnSp>
        <p:nvCxnSpPr>
          <p:cNvPr id="13" name="Straight Arrow Connector 12"/>
          <p:cNvCxnSpPr>
            <a:cxnSpLocks noChangeShapeType="1"/>
          </p:cNvCxnSpPr>
          <p:nvPr/>
        </p:nvCxnSpPr>
        <p:spPr bwMode="auto">
          <a:xfrm flipH="1">
            <a:off x="6296025" y="1557338"/>
            <a:ext cx="871538" cy="49053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887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D27DE0F1-724A-CD4C-9A35-5F40F5065546}" type="slidenum">
              <a:rPr lang="zh-CN" altLang="en-US" sz="1200">
                <a:solidFill>
                  <a:srgbClr val="898989"/>
                </a:solidFill>
                <a:ea typeface="宋体" charset="0"/>
                <a:cs typeface="宋体" charset="0"/>
              </a:rPr>
              <a:pPr/>
              <a:t>40</a:t>
            </a:fld>
            <a:endParaRPr lang="en-US" altLang="zh-CN" sz="1200">
              <a:solidFill>
                <a:srgbClr val="898989"/>
              </a:solidFill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9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r="13573"/>
          <a:stretch>
            <a:fillRect/>
          </a:stretch>
        </p:blipFill>
        <p:spPr bwMode="auto">
          <a:xfrm>
            <a:off x="4379913" y="1371600"/>
            <a:ext cx="4535487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9922" name="TextBox 13"/>
          <p:cNvSpPr txBox="1">
            <a:spLocks noChangeArrowheads="1"/>
          </p:cNvSpPr>
          <p:nvPr/>
        </p:nvSpPr>
        <p:spPr bwMode="auto">
          <a:xfrm>
            <a:off x="0" y="1179513"/>
            <a:ext cx="40386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Step 6:</a:t>
            </a:r>
          </a:p>
          <a:p>
            <a:pPr algn="just"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Find the point with largest distance to both identified center and Temporarily set this point as the third center</a:t>
            </a:r>
          </a:p>
          <a:p>
            <a:pPr algn="just" eaLnBrk="1" hangingPunct="1"/>
            <a:endParaRPr lang="zh-CN" altLang="en-US" sz="1800">
              <a:solidFill>
                <a:srgbClr val="A6A6A6"/>
              </a:solidFill>
              <a:ea typeface="宋体" charset="0"/>
              <a:cs typeface="宋体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401780" y="52493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191250" y="20108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 flipV="1">
            <a:off x="6296025" y="2116138"/>
            <a:ext cx="2390775" cy="1998662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flipH="1">
            <a:off x="5524500" y="4114800"/>
            <a:ext cx="3162300" cy="1195388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Oval 29"/>
          <p:cNvSpPr/>
          <p:nvPr/>
        </p:nvSpPr>
        <p:spPr>
          <a:xfrm>
            <a:off x="8686800" y="405344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209934" name="Slide Number Placeholder 10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B9711314-561B-784E-9E83-EFC79BF8E29B}" type="slidenum">
              <a:rPr lang="zh-CN" altLang="en-US" sz="1200">
                <a:solidFill>
                  <a:srgbClr val="898989"/>
                </a:solidFill>
                <a:ea typeface="宋体" charset="0"/>
                <a:cs typeface="宋体" charset="0"/>
              </a:rPr>
              <a:pPr/>
              <a:t>41</a:t>
            </a:fld>
            <a:endParaRPr lang="en-US" altLang="zh-CN" sz="1200">
              <a:solidFill>
                <a:srgbClr val="898989"/>
              </a:solidFill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0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r="13573"/>
          <a:stretch>
            <a:fillRect/>
          </a:stretch>
        </p:blipFill>
        <p:spPr bwMode="auto">
          <a:xfrm>
            <a:off x="4379913" y="1335088"/>
            <a:ext cx="4535487" cy="469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1970" name="TextBox 5"/>
          <p:cNvSpPr txBox="1">
            <a:spLocks noChangeArrowheads="1"/>
          </p:cNvSpPr>
          <p:nvPr/>
        </p:nvSpPr>
        <p:spPr bwMode="auto">
          <a:xfrm>
            <a:off x="0" y="1143000"/>
            <a:ext cx="4038600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Step 7: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Clustering the points based on the distances and three centers</a:t>
            </a:r>
          </a:p>
          <a:p>
            <a:pPr algn="just" eaLnBrk="1" hangingPunct="1"/>
            <a:endParaRPr lang="en-US" altLang="zh-CN" sz="1800">
              <a:solidFill>
                <a:srgbClr val="FF0000"/>
              </a:solidFill>
              <a:ea typeface="宋体" charset="0"/>
              <a:cs typeface="宋体" charset="0"/>
            </a:endParaRPr>
          </a:p>
          <a:p>
            <a:pPr algn="just" eaLnBrk="1" hangingPunct="1"/>
            <a:endParaRPr lang="zh-CN" altLang="en-US" sz="1800">
              <a:solidFill>
                <a:srgbClr val="A6A6A6"/>
              </a:solidFill>
              <a:ea typeface="宋体" charset="0"/>
              <a:cs typeface="宋体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401780" y="52123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91250" y="19738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H="1" flipV="1">
            <a:off x="6296025" y="2078038"/>
            <a:ext cx="2390775" cy="2000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flipH="1">
            <a:off x="5524500" y="4078288"/>
            <a:ext cx="3162300" cy="11953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Oval 10"/>
          <p:cNvSpPr/>
          <p:nvPr/>
        </p:nvSpPr>
        <p:spPr>
          <a:xfrm>
            <a:off x="8686800" y="401644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552950" y="2038350"/>
            <a:ext cx="3846513" cy="1493838"/>
          </a:xfrm>
          <a:custGeom>
            <a:avLst/>
            <a:gdLst>
              <a:gd name="connsiteX0" fmla="*/ 0 w 3846222"/>
              <a:gd name="connsiteY0" fmla="*/ 0 h 1493236"/>
              <a:gd name="connsiteX1" fmla="*/ 114300 w 3846222"/>
              <a:gd name="connsiteY1" fmla="*/ 676275 h 1493236"/>
              <a:gd name="connsiteX2" fmla="*/ 114300 w 3846222"/>
              <a:gd name="connsiteY2" fmla="*/ 676275 h 1493236"/>
              <a:gd name="connsiteX3" fmla="*/ 409575 w 3846222"/>
              <a:gd name="connsiteY3" fmla="*/ 1190625 h 1493236"/>
              <a:gd name="connsiteX4" fmla="*/ 2038350 w 3846222"/>
              <a:gd name="connsiteY4" fmla="*/ 1485900 h 1493236"/>
              <a:gd name="connsiteX5" fmla="*/ 3571875 w 3846222"/>
              <a:gd name="connsiteY5" fmla="*/ 895350 h 1493236"/>
              <a:gd name="connsiteX6" fmla="*/ 3838575 w 3846222"/>
              <a:gd name="connsiteY6" fmla="*/ 200025 h 149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46222" h="1493236">
                <a:moveTo>
                  <a:pt x="0" y="0"/>
                </a:moveTo>
                <a:lnTo>
                  <a:pt x="114300" y="676275"/>
                </a:lnTo>
                <a:lnTo>
                  <a:pt x="114300" y="676275"/>
                </a:lnTo>
                <a:cubicBezTo>
                  <a:pt x="163512" y="762000"/>
                  <a:pt x="88900" y="1055688"/>
                  <a:pt x="409575" y="1190625"/>
                </a:cubicBezTo>
                <a:cubicBezTo>
                  <a:pt x="730250" y="1325562"/>
                  <a:pt x="1511300" y="1535112"/>
                  <a:pt x="2038350" y="1485900"/>
                </a:cubicBezTo>
                <a:cubicBezTo>
                  <a:pt x="2565400" y="1436688"/>
                  <a:pt x="3271838" y="1109662"/>
                  <a:pt x="3571875" y="895350"/>
                </a:cubicBezTo>
                <a:cubicBezTo>
                  <a:pt x="3871912" y="681038"/>
                  <a:pt x="3855243" y="440531"/>
                  <a:pt x="3838575" y="200025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Freeform 14"/>
          <p:cNvSpPr/>
          <p:nvPr/>
        </p:nvSpPr>
        <p:spPr>
          <a:xfrm>
            <a:off x="6524625" y="3524250"/>
            <a:ext cx="1441450" cy="2600325"/>
          </a:xfrm>
          <a:custGeom>
            <a:avLst/>
            <a:gdLst>
              <a:gd name="connsiteX0" fmla="*/ 0 w 1441940"/>
              <a:gd name="connsiteY0" fmla="*/ 0 h 2600325"/>
              <a:gd name="connsiteX1" fmla="*/ 504825 w 1441940"/>
              <a:gd name="connsiteY1" fmla="*/ 104775 h 2600325"/>
              <a:gd name="connsiteX2" fmla="*/ 1095375 w 1441940"/>
              <a:gd name="connsiteY2" fmla="*/ 628650 h 2600325"/>
              <a:gd name="connsiteX3" fmla="*/ 1438275 w 1441940"/>
              <a:gd name="connsiteY3" fmla="*/ 1485900 h 2600325"/>
              <a:gd name="connsiteX4" fmla="*/ 885825 w 1441940"/>
              <a:gd name="connsiteY4" fmla="*/ 2409825 h 2600325"/>
              <a:gd name="connsiteX5" fmla="*/ 542925 w 1441940"/>
              <a:gd name="connsiteY5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1940" h="2600325">
                <a:moveTo>
                  <a:pt x="0" y="0"/>
                </a:moveTo>
                <a:cubicBezTo>
                  <a:pt x="161131" y="0"/>
                  <a:pt x="322263" y="0"/>
                  <a:pt x="504825" y="104775"/>
                </a:cubicBezTo>
                <a:cubicBezTo>
                  <a:pt x="687387" y="209550"/>
                  <a:pt x="939800" y="398463"/>
                  <a:pt x="1095375" y="628650"/>
                </a:cubicBezTo>
                <a:cubicBezTo>
                  <a:pt x="1250950" y="858838"/>
                  <a:pt x="1473200" y="1189037"/>
                  <a:pt x="1438275" y="1485900"/>
                </a:cubicBezTo>
                <a:cubicBezTo>
                  <a:pt x="1403350" y="1782763"/>
                  <a:pt x="1035050" y="2224088"/>
                  <a:pt x="885825" y="2409825"/>
                </a:cubicBezTo>
                <a:cubicBezTo>
                  <a:pt x="736600" y="2595562"/>
                  <a:pt x="603250" y="2568575"/>
                  <a:pt x="542925" y="2600325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1984" name="Slide Number Placeholder 1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87697230-692E-B549-9DA2-406F42922875}" type="slidenum">
              <a:rPr lang="zh-CN" altLang="en-US" sz="1200">
                <a:solidFill>
                  <a:srgbClr val="898989"/>
                </a:solidFill>
                <a:ea typeface="宋体" charset="0"/>
                <a:cs typeface="宋体" charset="0"/>
              </a:rPr>
              <a:pPr/>
              <a:t>42</a:t>
            </a:fld>
            <a:endParaRPr lang="en-US" altLang="zh-CN" sz="1200">
              <a:solidFill>
                <a:srgbClr val="898989"/>
              </a:solidFill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4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r="13573"/>
          <a:stretch>
            <a:fillRect/>
          </a:stretch>
        </p:blipFill>
        <p:spPr bwMode="auto">
          <a:xfrm>
            <a:off x="4379913" y="1335088"/>
            <a:ext cx="4535487" cy="469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4018" name="TextBox 5"/>
          <p:cNvSpPr txBox="1">
            <a:spLocks noChangeArrowheads="1"/>
          </p:cNvSpPr>
          <p:nvPr/>
        </p:nvSpPr>
        <p:spPr bwMode="auto">
          <a:xfrm>
            <a:off x="0" y="1143000"/>
            <a:ext cx="40386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Step 8: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Find the point close to the mean in the 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Third clusters, set it as the third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center</a:t>
            </a:r>
          </a:p>
          <a:p>
            <a:pPr algn="just" eaLnBrk="1" hangingPunct="1"/>
            <a:endParaRPr lang="en-US" altLang="zh-CN" sz="1800">
              <a:solidFill>
                <a:srgbClr val="FF0000"/>
              </a:solidFill>
              <a:ea typeface="宋体" charset="0"/>
              <a:cs typeface="宋体" charset="0"/>
            </a:endParaRPr>
          </a:p>
          <a:p>
            <a:pPr algn="just" eaLnBrk="1" hangingPunct="1"/>
            <a:endParaRPr lang="en-US" altLang="zh-CN" sz="1800">
              <a:solidFill>
                <a:srgbClr val="FF0000"/>
              </a:solidFill>
              <a:ea typeface="宋体" charset="0"/>
              <a:cs typeface="宋体" charset="0"/>
            </a:endParaRPr>
          </a:p>
          <a:p>
            <a:pPr algn="just" eaLnBrk="1" hangingPunct="1"/>
            <a:endParaRPr lang="en-US" altLang="zh-CN" sz="1800">
              <a:solidFill>
                <a:srgbClr val="FF0000"/>
              </a:solidFill>
              <a:ea typeface="宋体" charset="0"/>
              <a:cs typeface="宋体" charset="0"/>
            </a:endParaRPr>
          </a:p>
          <a:p>
            <a:pPr algn="just" eaLnBrk="1" hangingPunct="1"/>
            <a:endParaRPr lang="en-US" altLang="zh-CN" sz="1800">
              <a:solidFill>
                <a:srgbClr val="FF0000"/>
              </a:solidFill>
              <a:ea typeface="宋体" charset="0"/>
              <a:cs typeface="宋体" charset="0"/>
            </a:endParaRPr>
          </a:p>
          <a:p>
            <a:pPr algn="just" eaLnBrk="1" hangingPunct="1"/>
            <a:endParaRPr lang="zh-CN" altLang="en-US" sz="1800">
              <a:solidFill>
                <a:srgbClr val="A6A6A6"/>
              </a:solidFill>
              <a:ea typeface="宋体" charset="0"/>
              <a:cs typeface="宋体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401780" y="52123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91250" y="19738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flipH="1" flipV="1">
            <a:off x="6296025" y="2078038"/>
            <a:ext cx="2390775" cy="200025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flipH="1">
            <a:off x="5524500" y="4078288"/>
            <a:ext cx="3162300" cy="11953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Oval 10"/>
          <p:cNvSpPr/>
          <p:nvPr/>
        </p:nvSpPr>
        <p:spPr>
          <a:xfrm>
            <a:off x="8686800" y="401644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552950" y="2038350"/>
            <a:ext cx="3846513" cy="1493838"/>
          </a:xfrm>
          <a:custGeom>
            <a:avLst/>
            <a:gdLst>
              <a:gd name="connsiteX0" fmla="*/ 0 w 3846222"/>
              <a:gd name="connsiteY0" fmla="*/ 0 h 1493236"/>
              <a:gd name="connsiteX1" fmla="*/ 114300 w 3846222"/>
              <a:gd name="connsiteY1" fmla="*/ 676275 h 1493236"/>
              <a:gd name="connsiteX2" fmla="*/ 114300 w 3846222"/>
              <a:gd name="connsiteY2" fmla="*/ 676275 h 1493236"/>
              <a:gd name="connsiteX3" fmla="*/ 409575 w 3846222"/>
              <a:gd name="connsiteY3" fmla="*/ 1190625 h 1493236"/>
              <a:gd name="connsiteX4" fmla="*/ 2038350 w 3846222"/>
              <a:gd name="connsiteY4" fmla="*/ 1485900 h 1493236"/>
              <a:gd name="connsiteX5" fmla="*/ 3571875 w 3846222"/>
              <a:gd name="connsiteY5" fmla="*/ 895350 h 1493236"/>
              <a:gd name="connsiteX6" fmla="*/ 3838575 w 3846222"/>
              <a:gd name="connsiteY6" fmla="*/ 200025 h 1493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46222" h="1493236">
                <a:moveTo>
                  <a:pt x="0" y="0"/>
                </a:moveTo>
                <a:lnTo>
                  <a:pt x="114300" y="676275"/>
                </a:lnTo>
                <a:lnTo>
                  <a:pt x="114300" y="676275"/>
                </a:lnTo>
                <a:cubicBezTo>
                  <a:pt x="163512" y="762000"/>
                  <a:pt x="88900" y="1055688"/>
                  <a:pt x="409575" y="1190625"/>
                </a:cubicBezTo>
                <a:cubicBezTo>
                  <a:pt x="730250" y="1325562"/>
                  <a:pt x="1511300" y="1535112"/>
                  <a:pt x="2038350" y="1485900"/>
                </a:cubicBezTo>
                <a:cubicBezTo>
                  <a:pt x="2565400" y="1436688"/>
                  <a:pt x="3271838" y="1109662"/>
                  <a:pt x="3571875" y="895350"/>
                </a:cubicBezTo>
                <a:cubicBezTo>
                  <a:pt x="3871912" y="681038"/>
                  <a:pt x="3855243" y="440531"/>
                  <a:pt x="3838575" y="200025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Freeform 12"/>
          <p:cNvSpPr/>
          <p:nvPr/>
        </p:nvSpPr>
        <p:spPr>
          <a:xfrm>
            <a:off x="6524625" y="3524250"/>
            <a:ext cx="1441450" cy="2600325"/>
          </a:xfrm>
          <a:custGeom>
            <a:avLst/>
            <a:gdLst>
              <a:gd name="connsiteX0" fmla="*/ 0 w 1441940"/>
              <a:gd name="connsiteY0" fmla="*/ 0 h 2600325"/>
              <a:gd name="connsiteX1" fmla="*/ 504825 w 1441940"/>
              <a:gd name="connsiteY1" fmla="*/ 104775 h 2600325"/>
              <a:gd name="connsiteX2" fmla="*/ 1095375 w 1441940"/>
              <a:gd name="connsiteY2" fmla="*/ 628650 h 2600325"/>
              <a:gd name="connsiteX3" fmla="*/ 1438275 w 1441940"/>
              <a:gd name="connsiteY3" fmla="*/ 1485900 h 2600325"/>
              <a:gd name="connsiteX4" fmla="*/ 885825 w 1441940"/>
              <a:gd name="connsiteY4" fmla="*/ 2409825 h 2600325"/>
              <a:gd name="connsiteX5" fmla="*/ 542925 w 1441940"/>
              <a:gd name="connsiteY5" fmla="*/ 2600325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1940" h="2600325">
                <a:moveTo>
                  <a:pt x="0" y="0"/>
                </a:moveTo>
                <a:cubicBezTo>
                  <a:pt x="161131" y="0"/>
                  <a:pt x="322263" y="0"/>
                  <a:pt x="504825" y="104775"/>
                </a:cubicBezTo>
                <a:cubicBezTo>
                  <a:pt x="687387" y="209550"/>
                  <a:pt x="939800" y="398463"/>
                  <a:pt x="1095375" y="628650"/>
                </a:cubicBezTo>
                <a:cubicBezTo>
                  <a:pt x="1250950" y="858838"/>
                  <a:pt x="1473200" y="1189037"/>
                  <a:pt x="1438275" y="1485900"/>
                </a:cubicBezTo>
                <a:cubicBezTo>
                  <a:pt x="1403350" y="1782763"/>
                  <a:pt x="1035050" y="2224088"/>
                  <a:pt x="885825" y="2409825"/>
                </a:cubicBezTo>
                <a:cubicBezTo>
                  <a:pt x="736600" y="2595562"/>
                  <a:pt x="603250" y="2568575"/>
                  <a:pt x="542925" y="2600325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Oval 13"/>
          <p:cNvSpPr/>
          <p:nvPr/>
        </p:nvSpPr>
        <p:spPr>
          <a:xfrm>
            <a:off x="8382000" y="4219575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flipH="1">
            <a:off x="8486775" y="4033838"/>
            <a:ext cx="217488" cy="2032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4036" name="Slide Number Placeholder 1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5701D6B0-5368-584C-829E-FFA082604A5E}" type="slidenum">
              <a:rPr lang="zh-CN" altLang="en-US" sz="1200">
                <a:solidFill>
                  <a:srgbClr val="898989"/>
                </a:solidFill>
                <a:ea typeface="宋体" charset="0"/>
                <a:cs typeface="宋体" charset="0"/>
              </a:rPr>
              <a:pPr/>
              <a:t>43</a:t>
            </a:fld>
            <a:endParaRPr lang="en-US" altLang="zh-CN" sz="1200">
              <a:solidFill>
                <a:srgbClr val="898989"/>
              </a:solidFill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0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5" r="13573"/>
          <a:stretch>
            <a:fillRect/>
          </a:stretch>
        </p:blipFill>
        <p:spPr bwMode="auto">
          <a:xfrm>
            <a:off x="4379913" y="1335088"/>
            <a:ext cx="4535487" cy="469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6066" name="TextBox 5"/>
          <p:cNvSpPr txBox="1">
            <a:spLocks noChangeArrowheads="1"/>
          </p:cNvSpPr>
          <p:nvPr/>
        </p:nvSpPr>
        <p:spPr bwMode="auto">
          <a:xfrm>
            <a:off x="0" y="1143000"/>
            <a:ext cx="4038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Step 9:</a:t>
            </a:r>
          </a:p>
          <a:p>
            <a:pPr eaLnBrk="1" hangingPunct="1"/>
            <a:r>
              <a:rPr lang="en-US" altLang="zh-CN" sz="1800">
                <a:solidFill>
                  <a:srgbClr val="FF0000"/>
                </a:solidFill>
                <a:ea typeface="宋体" charset="0"/>
                <a:cs typeface="宋体" charset="0"/>
              </a:rPr>
              <a:t>Clustering based on the three identified centers and distances</a:t>
            </a:r>
          </a:p>
          <a:p>
            <a:pPr algn="just" eaLnBrk="1" hangingPunct="1"/>
            <a:endParaRPr lang="en-US" altLang="zh-CN" sz="1800">
              <a:solidFill>
                <a:srgbClr val="FF0000"/>
              </a:solidFill>
              <a:ea typeface="宋体" charset="0"/>
              <a:cs typeface="宋体" charset="0"/>
            </a:endParaRPr>
          </a:p>
          <a:p>
            <a:pPr algn="just" eaLnBrk="1" hangingPunct="1"/>
            <a:endParaRPr lang="en-US" altLang="zh-CN" sz="1800">
              <a:solidFill>
                <a:srgbClr val="FF0000"/>
              </a:solidFill>
              <a:ea typeface="宋体" charset="0"/>
              <a:cs typeface="宋体" charset="0"/>
            </a:endParaRPr>
          </a:p>
          <a:p>
            <a:pPr algn="just" eaLnBrk="1" hangingPunct="1"/>
            <a:endParaRPr lang="en-US" altLang="zh-CN" sz="1800">
              <a:solidFill>
                <a:srgbClr val="FF0000"/>
              </a:solidFill>
              <a:ea typeface="宋体" charset="0"/>
              <a:cs typeface="宋体" charset="0"/>
            </a:endParaRPr>
          </a:p>
          <a:p>
            <a:pPr algn="just" eaLnBrk="1" hangingPunct="1"/>
            <a:endParaRPr lang="en-US" altLang="zh-CN" sz="1800">
              <a:solidFill>
                <a:srgbClr val="FF0000"/>
              </a:solidFill>
              <a:ea typeface="宋体" charset="0"/>
              <a:cs typeface="宋体" charset="0"/>
            </a:endParaRPr>
          </a:p>
          <a:p>
            <a:pPr algn="just" eaLnBrk="1" hangingPunct="1"/>
            <a:endParaRPr lang="zh-CN" altLang="en-US" sz="1800">
              <a:solidFill>
                <a:srgbClr val="A6A6A6"/>
              </a:solidFill>
              <a:ea typeface="宋体" charset="0"/>
              <a:cs typeface="宋体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401780" y="52123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191250" y="1973880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382000" y="4219575"/>
            <a:ext cx="122720" cy="1227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endParaRPr lang="zh-CN" altLang="en-US" smtClean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953000" y="990600"/>
            <a:ext cx="2971800" cy="2209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191000" y="3894138"/>
            <a:ext cx="2971800" cy="24304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8054975" y="3933825"/>
            <a:ext cx="860425" cy="5826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srgbClr val="FFFFFF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216079" name="Slide Number Placeholder 1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32BAECE4-28B2-364A-8D1A-E27746E70888}" type="slidenum">
              <a:rPr lang="zh-CN" altLang="en-US" sz="1200">
                <a:solidFill>
                  <a:srgbClr val="898989"/>
                </a:solidFill>
                <a:ea typeface="宋体" charset="0"/>
                <a:cs typeface="宋体" charset="0"/>
              </a:rPr>
              <a:pPr/>
              <a:t>44</a:t>
            </a:fld>
            <a:endParaRPr lang="en-US" altLang="zh-CN" sz="1200">
              <a:solidFill>
                <a:srgbClr val="898989"/>
              </a:solidFill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56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4"/>
          <p:cNvGrpSpPr/>
          <p:nvPr/>
        </p:nvGrpSpPr>
        <p:grpSpPr>
          <a:xfrm>
            <a:off x="2133600" y="1981200"/>
            <a:ext cx="5181600" cy="3352800"/>
            <a:chOff x="5699760" y="1447800"/>
            <a:chExt cx="2834640" cy="1564005"/>
          </a:xfrm>
        </p:grpSpPr>
        <p:pic>
          <p:nvPicPr>
            <p:cNvPr id="7" name="Picture 2" descr="C:\Users\PeterHuang\Documents\Pictures\segmentation_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99760" y="1447800"/>
              <a:ext cx="1371600" cy="1439097"/>
            </a:xfrm>
            <a:prstGeom prst="rect">
              <a:avLst/>
            </a:prstGeom>
            <a:noFill/>
          </p:spPr>
        </p:pic>
        <p:pic>
          <p:nvPicPr>
            <p:cNvPr id="8" name="Picture 3" descr="C:\Users\PeterHuang\Documents\Pictures\segmentation_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62800" y="1447800"/>
              <a:ext cx="1371600" cy="1439160"/>
            </a:xfrm>
            <a:prstGeom prst="rect">
              <a:avLst/>
            </a:prstGeom>
            <a:noFill/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10400" y="2971800"/>
              <a:ext cx="232029" cy="40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TextBox 9"/>
          <p:cNvSpPr txBox="1"/>
          <p:nvPr/>
        </p:nvSpPr>
        <p:spPr>
          <a:xfrm>
            <a:off x="2057400" y="304800"/>
            <a:ext cx="472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Individual Segment Result for label generation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2209800" y="2286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9812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00400" y="27432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38600" y="2514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0" y="3962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0" y="4038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29000" y="47360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48000" y="46598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8540" y="2438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870540" y="25908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32540" y="2438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718140" y="42026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96000" y="42788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63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Label </a:t>
            </a:r>
            <a:r>
              <a:rPr lang="en-US" dirty="0"/>
              <a:t>correspondence assignment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28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326" r="2326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13221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Label correspondence </a:t>
            </a:r>
            <a:r>
              <a:rPr lang="en-US" dirty="0" smtClean="0"/>
              <a:t>assignment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26" r="19159"/>
          <a:stretch/>
        </p:blipFill>
        <p:spPr>
          <a:xfrm>
            <a:off x="1828800" y="1600200"/>
            <a:ext cx="6776720" cy="4525963"/>
          </a:xfrm>
        </p:spPr>
      </p:pic>
    </p:spTree>
    <p:extLst>
      <p:ext uri="{BB962C8B-B14F-4D97-AF65-F5344CB8AC3E}">
        <p14:creationId xmlns:p14="http://schemas.microsoft.com/office/powerpoint/2010/main" val="2564204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Correspondence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1: Choose a reference clustering </a:t>
            </a:r>
          </a:p>
          <a:p>
            <a:r>
              <a:rPr lang="en-US" dirty="0" smtClean="0"/>
              <a:t>Step 2: Use the point correspondence to re-label the clustering</a:t>
            </a:r>
          </a:p>
          <a:p>
            <a:r>
              <a:rPr lang="en-US" dirty="0" smtClean="0"/>
              <a:t>Step 3: Re-label the points on the candidate shape.</a:t>
            </a:r>
          </a:p>
        </p:txBody>
      </p:sp>
    </p:spTree>
    <p:extLst>
      <p:ext uri="{BB962C8B-B14F-4D97-AF65-F5344CB8AC3E}">
        <p14:creationId xmlns:p14="http://schemas.microsoft.com/office/powerpoint/2010/main" val="245977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771675" y="4023360"/>
            <a:ext cx="3190725" cy="2015252"/>
            <a:chOff x="771675" y="4023360"/>
            <a:chExt cx="3190725" cy="2015252"/>
          </a:xfrm>
        </p:grpSpPr>
        <p:sp>
          <p:nvSpPr>
            <p:cNvPr id="6" name="Rectangle 5"/>
            <p:cNvSpPr/>
            <p:nvPr/>
          </p:nvSpPr>
          <p:spPr>
            <a:xfrm>
              <a:off x="1295400" y="5669280"/>
              <a:ext cx="2057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Modeling &amp; Editing  </a:t>
              </a:r>
              <a:endParaRPr lang="en-US" dirty="0"/>
            </a:p>
          </p:txBody>
        </p:sp>
        <p:pic>
          <p:nvPicPr>
            <p:cNvPr id="2051" name="Picture 3" descr="C:\Users\Peter\Pictures\chair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4023360"/>
              <a:ext cx="1258478" cy="1371600"/>
            </a:xfrm>
            <a:prstGeom prst="rect">
              <a:avLst/>
            </a:prstGeom>
            <a:noFill/>
          </p:spPr>
        </p:pic>
        <p:pic>
          <p:nvPicPr>
            <p:cNvPr id="2052" name="Picture 4" descr="C:\Users\Peter\Pictures\2009-iWires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6000" y="4023360"/>
              <a:ext cx="1676400" cy="1371600"/>
            </a:xfrm>
            <a:prstGeom prst="rect">
              <a:avLst/>
            </a:prstGeom>
            <a:noFill/>
          </p:spPr>
        </p:pic>
        <p:sp>
          <p:nvSpPr>
            <p:cNvPr id="13" name="Rectangle 12"/>
            <p:cNvSpPr/>
            <p:nvPr/>
          </p:nvSpPr>
          <p:spPr>
            <a:xfrm>
              <a:off x="2670663" y="5394960"/>
              <a:ext cx="9869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[Gal et al.09]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1675" y="5394960"/>
              <a:ext cx="151432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Funkhouser</a:t>
              </a:r>
              <a:r>
                <a:rPr lang="en-US" sz="1200" dirty="0" smtClean="0">
                  <a:solidFill>
                    <a:srgbClr val="0000FF"/>
                  </a:solidFill>
                </a:rPr>
                <a:t> et al.04]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730670" y="4023360"/>
            <a:ext cx="1974930" cy="2015252"/>
            <a:chOff x="4730670" y="4023360"/>
            <a:chExt cx="1974930" cy="2015252"/>
          </a:xfrm>
        </p:grpSpPr>
        <p:sp>
          <p:nvSpPr>
            <p:cNvPr id="10" name="Rectangle 9"/>
            <p:cNvSpPr/>
            <p:nvPr/>
          </p:nvSpPr>
          <p:spPr>
            <a:xfrm>
              <a:off x="4953000" y="5669280"/>
              <a:ext cx="1676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Product search</a:t>
              </a:r>
              <a:endParaRPr lang="en-US" dirty="0"/>
            </a:p>
          </p:txBody>
        </p:sp>
        <p:pic>
          <p:nvPicPr>
            <p:cNvPr id="2053" name="Picture 5" descr="C:\Users\Peter\Pictures\imageFLN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30670" y="4023360"/>
              <a:ext cx="1974930" cy="1371600"/>
            </a:xfrm>
            <a:prstGeom prst="rect">
              <a:avLst/>
            </a:prstGeom>
            <a:noFill/>
          </p:spPr>
        </p:pic>
        <p:sp>
          <p:nvSpPr>
            <p:cNvPr id="16" name="Rectangle 15"/>
            <p:cNvSpPr/>
            <p:nvPr/>
          </p:nvSpPr>
          <p:spPr>
            <a:xfrm>
              <a:off x="4968945" y="5394960"/>
              <a:ext cx="151432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Funkhouser</a:t>
              </a:r>
              <a:r>
                <a:rPr lang="en-US" sz="1200" dirty="0" smtClean="0">
                  <a:solidFill>
                    <a:srgbClr val="0000FF"/>
                  </a:solidFill>
                </a:rPr>
                <a:t> et al.05]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270531" y="1463040"/>
            <a:ext cx="1882869" cy="2198132"/>
            <a:chOff x="6270531" y="1463040"/>
            <a:chExt cx="1882869" cy="2198132"/>
          </a:xfrm>
        </p:grpSpPr>
        <p:sp>
          <p:nvSpPr>
            <p:cNvPr id="5" name="Rectangle 4"/>
            <p:cNvSpPr/>
            <p:nvPr/>
          </p:nvSpPr>
          <p:spPr>
            <a:xfrm>
              <a:off x="6468650" y="3291840"/>
              <a:ext cx="1676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Solving puzzles</a:t>
              </a:r>
              <a:endParaRPr lang="en-US" dirty="0"/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270531" y="1463040"/>
              <a:ext cx="1882869" cy="1463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6636290" y="2971800"/>
              <a:ext cx="1182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[Huang et al.06]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209743" y="1508760"/>
            <a:ext cx="1457257" cy="2152412"/>
            <a:chOff x="1209743" y="1508760"/>
            <a:chExt cx="1457257" cy="2152412"/>
          </a:xfrm>
        </p:grpSpPr>
        <p:sp>
          <p:nvSpPr>
            <p:cNvPr id="4" name="Rectangle 3"/>
            <p:cNvSpPr/>
            <p:nvPr/>
          </p:nvSpPr>
          <p:spPr>
            <a:xfrm>
              <a:off x="1219200" y="3291840"/>
              <a:ext cx="14478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Paleontology 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95400" y="2971800"/>
              <a:ext cx="11286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</a:t>
              </a:r>
              <a:r>
                <a:rPr lang="en-US" sz="1200" i="1" dirty="0" smtClean="0">
                  <a:solidFill>
                    <a:srgbClr val="0000FF"/>
                  </a:solidFill>
                </a:rPr>
                <a:t>Wiley</a:t>
              </a:r>
              <a:r>
                <a:rPr lang="en-US" sz="1200" dirty="0" smtClean="0">
                  <a:solidFill>
                    <a:srgbClr val="0000FF"/>
                  </a:solidFill>
                </a:rPr>
                <a:t> et al.05]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209743" y="1508760"/>
              <a:ext cx="1457257" cy="1463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0" name="Group 29"/>
          <p:cNvGrpSpPr/>
          <p:nvPr/>
        </p:nvGrpSpPr>
        <p:grpSpPr>
          <a:xfrm>
            <a:off x="3638550" y="1507636"/>
            <a:ext cx="2076450" cy="2153536"/>
            <a:chOff x="3638550" y="1507636"/>
            <a:chExt cx="2076450" cy="2153536"/>
          </a:xfrm>
        </p:grpSpPr>
        <p:sp>
          <p:nvSpPr>
            <p:cNvPr id="8" name="Rectangle 7"/>
            <p:cNvSpPr/>
            <p:nvPr/>
          </p:nvSpPr>
          <p:spPr>
            <a:xfrm>
              <a:off x="3886200" y="3291840"/>
              <a:ext cx="1676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Protein folding</a:t>
              </a:r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038600" y="2971800"/>
              <a:ext cx="12354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0000FF"/>
                  </a:solidFill>
                </a:rPr>
                <a:t>[Cooper et al.10]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pic>
          <p:nvPicPr>
            <p:cNvPr id="29" name="Picture 28" descr="foldit.jp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8550" y="1507636"/>
              <a:ext cx="2076450" cy="146416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26687668"/>
      </p:ext>
    </p:extLst>
  </p:cSld>
  <p:clrMapOvr>
    <a:masterClrMapping/>
  </p:clrMapOvr>
  <p:transition xmlns:p14="http://schemas.microsoft.com/office/powerpoint/2010/main" advTm="4925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7225690" cy="3276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905000" y="2743200"/>
            <a:ext cx="152400" cy="152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43400" y="2743200"/>
            <a:ext cx="152400" cy="152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5" idx="7"/>
            <a:endCxn id="6" idx="1"/>
          </p:cNvCxnSpPr>
          <p:nvPr/>
        </p:nvCxnSpPr>
        <p:spPr>
          <a:xfrm rot="5400000" flipH="1" flipV="1">
            <a:off x="3200400" y="1600200"/>
            <a:ext cx="12700" cy="2330636"/>
          </a:xfrm>
          <a:prstGeom prst="curvedConnector3">
            <a:avLst>
              <a:gd name="adj1" fmla="val 1975732"/>
            </a:avLst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0600" y="2819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2600" y="23622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67200" y="2438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33800" y="3200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800" y="1828800"/>
            <a:ext cx="2895600" cy="3505200"/>
          </a:xfrm>
          <a:prstGeom prst="rect">
            <a:avLst/>
          </a:prstGeom>
          <a:solidFill>
            <a:srgbClr val="FF0000">
              <a:alpha val="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43000" y="5410200"/>
            <a:ext cx="214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 Shape for</a:t>
            </a:r>
          </a:p>
          <a:p>
            <a:r>
              <a:rPr lang="en-US" dirty="0" smtClean="0"/>
              <a:t> Label Assignment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553200" y="2590800"/>
            <a:ext cx="152400" cy="152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24600" y="2286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48400" y="3276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810000" y="2362200"/>
            <a:ext cx="838200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51000"/>
                  <a:satMod val="130000"/>
                  <a:alpha val="10000"/>
                </a:schemeClr>
              </a:gs>
              <a:gs pos="80000">
                <a:schemeClr val="accent5">
                  <a:shade val="93000"/>
                  <a:satMod val="130000"/>
                  <a:alpha val="10000"/>
                </a:schemeClr>
              </a:gs>
              <a:gs pos="100000">
                <a:schemeClr val="accent5">
                  <a:shade val="94000"/>
                  <a:satMod val="135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867400" y="2286000"/>
            <a:ext cx="838200" cy="18288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26000"/>
                </a:schemeClr>
              </a:gs>
              <a:gs pos="80000">
                <a:schemeClr val="accent6">
                  <a:shade val="93000"/>
                  <a:satMod val="130000"/>
                  <a:alpha val="26000"/>
                </a:schemeClr>
              </a:gs>
              <a:gs pos="100000">
                <a:schemeClr val="accent6">
                  <a:shade val="94000"/>
                  <a:satMod val="135000"/>
                  <a:alpha val="2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/>
          <p:cNvCxnSpPr/>
          <p:nvPr/>
        </p:nvCxnSpPr>
        <p:spPr>
          <a:xfrm rot="5400000" flipH="1" flipV="1">
            <a:off x="5654768" y="1584232"/>
            <a:ext cx="12700" cy="2330636"/>
          </a:xfrm>
          <a:prstGeom prst="curvedConnector3">
            <a:avLst>
              <a:gd name="adj1" fmla="val 1975732"/>
            </a:avLst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57600" y="4800600"/>
            <a:ext cx="99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Re-Label 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19800" y="4876800"/>
            <a:ext cx="99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Re-Label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2400" y="228600"/>
            <a:ext cx="77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31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7225690" cy="3276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905000" y="2743200"/>
            <a:ext cx="152400" cy="152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43400" y="2743200"/>
            <a:ext cx="152400" cy="152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5" idx="7"/>
            <a:endCxn id="6" idx="1"/>
          </p:cNvCxnSpPr>
          <p:nvPr/>
        </p:nvCxnSpPr>
        <p:spPr>
          <a:xfrm rot="5400000" flipH="1" flipV="1">
            <a:off x="3200400" y="1600200"/>
            <a:ext cx="12700" cy="2330636"/>
          </a:xfrm>
          <a:prstGeom prst="curvedConnector3">
            <a:avLst>
              <a:gd name="adj1" fmla="val 1975732"/>
            </a:avLst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0600" y="2819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2600" y="23622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52117" y="2438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33800" y="3200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800" y="1828800"/>
            <a:ext cx="2895600" cy="3505200"/>
          </a:xfrm>
          <a:prstGeom prst="rect">
            <a:avLst/>
          </a:prstGeom>
          <a:solidFill>
            <a:srgbClr val="FF0000">
              <a:alpha val="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43000" y="5410200"/>
            <a:ext cx="214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 Shape for</a:t>
            </a:r>
          </a:p>
          <a:p>
            <a:r>
              <a:rPr lang="en-US" dirty="0" smtClean="0"/>
              <a:t> Label Assignment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553200" y="2590800"/>
            <a:ext cx="152400" cy="152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24600" y="2286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48400" y="3276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33800" y="2286000"/>
            <a:ext cx="838200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51000"/>
                  <a:satMod val="130000"/>
                  <a:alpha val="10000"/>
                </a:schemeClr>
              </a:gs>
              <a:gs pos="80000">
                <a:schemeClr val="accent5">
                  <a:shade val="93000"/>
                  <a:satMod val="130000"/>
                  <a:alpha val="10000"/>
                </a:schemeClr>
              </a:gs>
              <a:gs pos="100000">
                <a:schemeClr val="accent5">
                  <a:shade val="94000"/>
                  <a:satMod val="135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96000" y="2133600"/>
            <a:ext cx="838200" cy="18288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26000"/>
                </a:schemeClr>
              </a:gs>
              <a:gs pos="80000">
                <a:schemeClr val="accent6">
                  <a:shade val="93000"/>
                  <a:satMod val="130000"/>
                  <a:alpha val="26000"/>
                </a:schemeClr>
              </a:gs>
              <a:gs pos="100000">
                <a:schemeClr val="accent6">
                  <a:shade val="94000"/>
                  <a:satMod val="135000"/>
                  <a:alpha val="2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/>
          <p:cNvCxnSpPr/>
          <p:nvPr/>
        </p:nvCxnSpPr>
        <p:spPr>
          <a:xfrm rot="5400000" flipH="1" flipV="1">
            <a:off x="5654768" y="1584232"/>
            <a:ext cx="12700" cy="2330636"/>
          </a:xfrm>
          <a:prstGeom prst="curvedConnector3">
            <a:avLst>
              <a:gd name="adj1" fmla="val 1975732"/>
            </a:avLst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57600" y="4800600"/>
            <a:ext cx="99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Re-Label 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19800" y="4876800"/>
            <a:ext cx="99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Re-Label 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52400" y="228600"/>
            <a:ext cx="77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48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Alternative representation of Label correspondence %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76400"/>
            <a:ext cx="8153400" cy="49629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05800" y="6248400"/>
            <a:ext cx="381000" cy="304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27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Optimization for label correspondence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206"/>
            <a:ext cx="9144000" cy="527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352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2819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Voting for consensus labeling</a:t>
            </a:r>
          </a:p>
        </p:txBody>
      </p:sp>
    </p:spTree>
    <p:extLst>
      <p:ext uri="{BB962C8B-B14F-4D97-AF65-F5344CB8AC3E}">
        <p14:creationId xmlns:p14="http://schemas.microsoft.com/office/powerpoint/2010/main" val="2579016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881" r="2326"/>
          <a:stretch/>
        </p:blipFill>
        <p:spPr>
          <a:xfrm>
            <a:off x="2590800" y="1066800"/>
            <a:ext cx="4384040" cy="4525963"/>
          </a:xfrm>
        </p:spPr>
      </p:pic>
      <p:sp>
        <p:nvSpPr>
          <p:cNvPr id="2" name="Rectangle 1"/>
          <p:cNvSpPr/>
          <p:nvPr/>
        </p:nvSpPr>
        <p:spPr>
          <a:xfrm>
            <a:off x="2133600" y="990600"/>
            <a:ext cx="1524000" cy="685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08063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7225690" cy="32766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905000" y="2743200"/>
            <a:ext cx="152400" cy="152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43400" y="2743200"/>
            <a:ext cx="152400" cy="152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5" idx="7"/>
            <a:endCxn id="6" idx="1"/>
          </p:cNvCxnSpPr>
          <p:nvPr/>
        </p:nvCxnSpPr>
        <p:spPr>
          <a:xfrm rot="5400000" flipH="1" flipV="1">
            <a:off x="3200400" y="1600200"/>
            <a:ext cx="12700" cy="2330636"/>
          </a:xfrm>
          <a:prstGeom prst="curvedConnector3">
            <a:avLst>
              <a:gd name="adj1" fmla="val 1975732"/>
            </a:avLst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0600" y="2819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52600" y="23622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52117" y="2438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33800" y="32004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5800" y="1828800"/>
            <a:ext cx="2895600" cy="3505200"/>
          </a:xfrm>
          <a:prstGeom prst="rect">
            <a:avLst/>
          </a:prstGeom>
          <a:solidFill>
            <a:srgbClr val="FF0000">
              <a:alpha val="7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43000" y="5410200"/>
            <a:ext cx="214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 Shape for</a:t>
            </a:r>
          </a:p>
          <a:p>
            <a:r>
              <a:rPr lang="en-US" dirty="0" smtClean="0"/>
              <a:t> Label Assignment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553200" y="2590800"/>
            <a:ext cx="152400" cy="1524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324600" y="22860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48400" y="327660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33800" y="2286000"/>
            <a:ext cx="838200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51000"/>
                  <a:satMod val="130000"/>
                  <a:alpha val="10000"/>
                </a:schemeClr>
              </a:gs>
              <a:gs pos="80000">
                <a:schemeClr val="accent5">
                  <a:shade val="93000"/>
                  <a:satMod val="130000"/>
                  <a:alpha val="10000"/>
                </a:schemeClr>
              </a:gs>
              <a:gs pos="100000">
                <a:schemeClr val="accent5">
                  <a:shade val="94000"/>
                  <a:satMod val="135000"/>
                  <a:alpha val="1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96000" y="2133600"/>
            <a:ext cx="838200" cy="182880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51000"/>
                  <a:satMod val="130000"/>
                  <a:alpha val="26000"/>
                </a:schemeClr>
              </a:gs>
              <a:gs pos="80000">
                <a:schemeClr val="accent6">
                  <a:shade val="93000"/>
                  <a:satMod val="130000"/>
                  <a:alpha val="26000"/>
                </a:schemeClr>
              </a:gs>
              <a:gs pos="100000">
                <a:schemeClr val="accent6">
                  <a:shade val="94000"/>
                  <a:satMod val="135000"/>
                  <a:alpha val="26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/>
          <p:cNvCxnSpPr/>
          <p:nvPr/>
        </p:nvCxnSpPr>
        <p:spPr>
          <a:xfrm rot="5400000" flipH="1" flipV="1">
            <a:off x="5654768" y="1584232"/>
            <a:ext cx="12700" cy="2330636"/>
          </a:xfrm>
          <a:prstGeom prst="curvedConnector3">
            <a:avLst>
              <a:gd name="adj1" fmla="val 1975732"/>
            </a:avLst>
          </a:prstGeom>
          <a:ln>
            <a:prstDash val="sys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57600" y="4800600"/>
            <a:ext cx="99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Re-Label 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00800" y="4876800"/>
            <a:ext cx="99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Re-Label 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52400" y="228600"/>
            <a:ext cx="77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600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shape and its segmentation</a:t>
            </a:r>
          </a:p>
          <a:p>
            <a:r>
              <a:rPr lang="en-US" dirty="0" smtClean="0"/>
              <a:t>Related Segmentation algorithms</a:t>
            </a:r>
          </a:p>
          <a:p>
            <a:r>
              <a:rPr lang="en-US" dirty="0" smtClean="0"/>
              <a:t>Data Driven </a:t>
            </a:r>
            <a:r>
              <a:rPr lang="en-US" dirty="0"/>
              <a:t>c</a:t>
            </a:r>
            <a:r>
              <a:rPr lang="en-US" dirty="0" smtClean="0"/>
              <a:t>onsistent segmentation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Deep Learning for consistent shape segmentation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715000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Some of today’s lectures are referred to the following sources:</a:t>
            </a:r>
          </a:p>
          <a:p>
            <a:pPr marL="342900" indent="-342900">
              <a:buAutoNum type="arabicPeriod"/>
            </a:pPr>
            <a:r>
              <a:rPr lang="en-US" sz="1400" dirty="0" err="1" smtClean="0"/>
              <a:t>Qixing</a:t>
            </a:r>
            <a:r>
              <a:rPr lang="en-US" sz="1400" dirty="0" smtClean="0"/>
              <a:t> Huang, </a:t>
            </a:r>
            <a:r>
              <a:rPr lang="en-US" sz="1400" dirty="0" err="1" smtClean="0"/>
              <a:t>etc</a:t>
            </a:r>
            <a:r>
              <a:rPr lang="en-US" sz="1400" dirty="0" smtClean="0"/>
              <a:t>, Joint Segmentation with Linear Programming, </a:t>
            </a:r>
            <a:r>
              <a:rPr lang="en-US" sz="1400" dirty="0" smtClean="0">
                <a:hlinkClick r:id="rId3"/>
              </a:rPr>
              <a:t>Link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err="1" smtClean="0"/>
              <a:t>Jian</a:t>
            </a:r>
            <a:r>
              <a:rPr lang="en-US" sz="1400" dirty="0" smtClean="0"/>
              <a:t> </a:t>
            </a:r>
            <a:r>
              <a:rPr lang="en-US" sz="1400" dirty="0" err="1" smtClean="0"/>
              <a:t>Gao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, Clustering Ensemble, </a:t>
            </a:r>
            <a:r>
              <a:rPr lang="en-US" sz="1400" dirty="0" smtClean="0">
                <a:hlinkClick r:id="rId4"/>
              </a:rPr>
              <a:t>Link 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smtClean="0"/>
              <a:t>L. Cosmo, </a:t>
            </a:r>
            <a:r>
              <a:rPr lang="en-US" sz="1400" dirty="0" err="1" smtClean="0"/>
              <a:t>etc</a:t>
            </a:r>
            <a:r>
              <a:rPr lang="en-US" sz="1400" dirty="0" smtClean="0"/>
              <a:t>, Consistent partial matching of shape collections via spars modeling, 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3236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470025"/>
          </a:xfrm>
        </p:spPr>
        <p:txBody>
          <a:bodyPr/>
          <a:lstStyle/>
          <a:p>
            <a:r>
              <a:rPr lang="en-US" altLang="zh-CN" dirty="0" smtClean="0">
                <a:latin typeface="Calibri" charset="0"/>
                <a:ea typeface="宋体" charset="0"/>
                <a:cs typeface="宋体" charset="0"/>
              </a:rPr>
              <a:t>Deep Learning in Shape Registration</a:t>
            </a:r>
            <a:endParaRPr lang="zh-CN" altLang="en-US" dirty="0">
              <a:latin typeface="Calibri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8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1"/>
          <p:cNvSpPr txBox="1">
            <a:spLocks noChangeArrowheads="1"/>
          </p:cNvSpPr>
          <p:nvPr/>
        </p:nvSpPr>
        <p:spPr bwMode="auto">
          <a:xfrm>
            <a:off x="609600" y="-6546"/>
            <a:ext cx="8238143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>
                <a:latin typeface="Arial" charset="0"/>
                <a:cs typeface="ＭＳ Ｐゴシック" charset="0"/>
              </a:rPr>
              <a:t>Many-to-one encoder: Deep Neural Network</a:t>
            </a:r>
          </a:p>
        </p:txBody>
      </p:sp>
      <p:pic>
        <p:nvPicPr>
          <p:cNvPr id="4608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5119" r="18088" b="55165"/>
          <a:stretch>
            <a:fillRect/>
          </a:stretch>
        </p:blipFill>
        <p:spPr bwMode="auto">
          <a:xfrm>
            <a:off x="2819400" y="2057400"/>
            <a:ext cx="3733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r="86667"/>
          <a:stretch>
            <a:fillRect/>
          </a:stretch>
        </p:blipFill>
        <p:spPr bwMode="auto">
          <a:xfrm>
            <a:off x="304801" y="762000"/>
            <a:ext cx="1219200" cy="548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ight Arrow 5"/>
          <p:cNvSpPr>
            <a:spLocks noChangeArrowheads="1"/>
          </p:cNvSpPr>
          <p:nvPr/>
        </p:nvSpPr>
        <p:spPr bwMode="auto">
          <a:xfrm>
            <a:off x="1752600" y="3124200"/>
            <a:ext cx="9144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/>
          <a:lstStyle/>
          <a:p>
            <a:endParaRPr lang="en-US" sz="2400">
              <a:latin typeface="Arial" charset="0"/>
              <a:cs typeface="ＭＳ Ｐゴシック" charset="0"/>
            </a:endParaRPr>
          </a:p>
        </p:txBody>
      </p:sp>
      <p:sp>
        <p:nvSpPr>
          <p:cNvPr id="46086" name="Right Arrow 6"/>
          <p:cNvSpPr>
            <a:spLocks noChangeArrowheads="1"/>
          </p:cNvSpPr>
          <p:nvPr/>
        </p:nvSpPr>
        <p:spPr bwMode="auto">
          <a:xfrm>
            <a:off x="6553200" y="3106738"/>
            <a:ext cx="9144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/>
          <a:lstStyle/>
          <a:p>
            <a:endParaRPr lang="en-US" sz="2400">
              <a:latin typeface="Arial" charset="0"/>
              <a:cs typeface="ＭＳ Ｐゴシック" charset="0"/>
            </a:endParaRP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7494588" y="2782888"/>
            <a:ext cx="1192212" cy="741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Arial" charset="0"/>
                <a:cs typeface="ＭＳ Ｐゴシック" charset="0"/>
              </a:rPr>
              <a:t>Unique Shape</a:t>
            </a:r>
          </a:p>
        </p:txBody>
      </p:sp>
      <p:sp>
        <p:nvSpPr>
          <p:cNvPr id="46088" name="TextBox 8"/>
          <p:cNvSpPr txBox="1">
            <a:spLocks noChangeArrowheads="1"/>
          </p:cNvSpPr>
          <p:nvPr/>
        </p:nvSpPr>
        <p:spPr bwMode="auto">
          <a:xfrm>
            <a:off x="3570135" y="4343400"/>
            <a:ext cx="2110095" cy="34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fontAlgn="base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600" dirty="0">
                <a:latin typeface="Arial" charset="0"/>
                <a:cs typeface="ＭＳ Ｐゴシック" charset="0"/>
              </a:rPr>
              <a:t>Deep Shape Feature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995" y="6330601"/>
            <a:ext cx="1937125" cy="3337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7" tIns="35717" rIns="35717" bIns="35717" numCol="1" spcCol="26788" rtlCol="0" anchor="ctr">
            <a:spAutoFit/>
          </a:bodyPr>
          <a:lstStyle/>
          <a:p>
            <a:pPr algn="ctr" defTabSz="410751" hangingPunct="0"/>
            <a:r>
              <a:rPr lang="en-US" sz="1700" dirty="0"/>
              <a:t>Fang, </a:t>
            </a:r>
            <a:r>
              <a:rPr lang="en-US" sz="1700" dirty="0" err="1"/>
              <a:t>etc</a:t>
            </a:r>
            <a:r>
              <a:rPr lang="en-US" sz="1700" dirty="0"/>
              <a:t>, CVPR 2015</a:t>
            </a:r>
            <a:endParaRPr lang="en-US" sz="1700" dirty="0">
              <a:solidFill>
                <a:srgbClr val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161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9143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Design algorithms to extract semantic information from one or a collection of shapes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Analysis Tasks</a:t>
            </a:r>
            <a:endParaRPr lang="en-US" dirty="0"/>
          </a:p>
        </p:txBody>
      </p:sp>
      <p:grpSp>
        <p:nvGrpSpPr>
          <p:cNvPr id="4" name="Group 22"/>
          <p:cNvGrpSpPr/>
          <p:nvPr/>
        </p:nvGrpSpPr>
        <p:grpSpPr>
          <a:xfrm>
            <a:off x="990600" y="2194560"/>
            <a:ext cx="6717271" cy="3596640"/>
            <a:chOff x="990600" y="2194560"/>
            <a:chExt cx="6717271" cy="359664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90600" y="2450068"/>
              <a:ext cx="2254558" cy="2743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1371600" y="5421868"/>
              <a:ext cx="14904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Segmentation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038600" y="3593068"/>
              <a:ext cx="1067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Matching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06782" y="3593068"/>
              <a:ext cx="10084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Retrieval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19600" y="5421868"/>
              <a:ext cx="2607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Classification &amp; Clustering</a:t>
              </a:r>
              <a:endParaRPr lang="en-US" dirty="0"/>
            </a:p>
          </p:txBody>
        </p:sp>
        <p:pic>
          <p:nvPicPr>
            <p:cNvPr id="1029" name="Picture 5" descr="C:\Users\Peter\Pictures\untitled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343400" y="4038600"/>
              <a:ext cx="2743200" cy="1097280"/>
            </a:xfrm>
            <a:prstGeom prst="rect">
              <a:avLst/>
            </a:prstGeom>
            <a:noFill/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81400" y="2194560"/>
              <a:ext cx="1939802" cy="1097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3939900" y="3246120"/>
              <a:ext cx="139410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sz="1200" dirty="0" smtClean="0">
                  <a:solidFill>
                    <a:srgbClr val="0000FF"/>
                  </a:solidFill>
                </a:rPr>
                <a:t>[van Kaick et al. 11]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55002" y="5133201"/>
              <a:ext cx="121199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sz="1200" dirty="0" smtClean="0">
                  <a:solidFill>
                    <a:srgbClr val="0000FF"/>
                  </a:solidFill>
                </a:rPr>
                <a:t>[Karz and Tal 03]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181600" y="5133201"/>
              <a:ext cx="11569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sz="1200" dirty="0" smtClean="0">
                  <a:solidFill>
                    <a:srgbClr val="0000FF"/>
                  </a:solidFill>
                </a:rPr>
                <a:t>[Mitra et al. 06]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158280" y="3246120"/>
              <a:ext cx="15495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sz="1200" dirty="0" smtClean="0">
                  <a:solidFill>
                    <a:srgbClr val="0000FF"/>
                  </a:solidFill>
                </a:rPr>
                <a:t>[Funkhouser et al. 05]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26480" y="2194560"/>
              <a:ext cx="1535154" cy="1097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Rectangle 16"/>
          <p:cNvSpPr/>
          <p:nvPr/>
        </p:nvSpPr>
        <p:spPr>
          <a:xfrm>
            <a:off x="838200" y="2438400"/>
            <a:ext cx="2590800" cy="3505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2769401"/>
      </p:ext>
    </p:extLst>
  </p:cSld>
  <p:clrMapOvr>
    <a:masterClrMapping/>
  </p:clrMapOvr>
  <p:transition xmlns:p14="http://schemas.microsoft.com/office/powerpoint/2010/main" advTm="2949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524000"/>
            <a:ext cx="7388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to model our shape </a:t>
            </a:r>
            <a:r>
              <a:rPr lang="en-US" sz="2400" dirty="0" smtClean="0"/>
              <a:t>segmentation as </a:t>
            </a:r>
            <a:r>
              <a:rPr lang="en-US" sz="2400" dirty="0"/>
              <a:t>a many-to-one? </a:t>
            </a: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277" b="6277"/>
          <a:stretch>
            <a:fillRect/>
          </a:stretch>
        </p:blipFill>
        <p:spPr>
          <a:xfrm>
            <a:off x="2438400" y="2362200"/>
            <a:ext cx="3810000" cy="2819400"/>
          </a:xfr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200693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277" b="6277"/>
          <a:stretch>
            <a:fillRect/>
          </a:stretch>
        </p:blipFill>
        <p:spPr>
          <a:xfrm>
            <a:off x="304800" y="2133600"/>
            <a:ext cx="3810000" cy="2819400"/>
          </a:xfrm>
          <a:ln>
            <a:solidFill>
              <a:schemeClr val="accent2"/>
            </a:solidFill>
          </a:ln>
        </p:spPr>
      </p:pic>
      <p:sp>
        <p:nvSpPr>
          <p:cNvPr id="42" name="Oval 41"/>
          <p:cNvSpPr/>
          <p:nvPr/>
        </p:nvSpPr>
        <p:spPr>
          <a:xfrm>
            <a:off x="6172200" y="762000"/>
            <a:ext cx="1524000" cy="2057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96000" y="3886200"/>
            <a:ext cx="1524000" cy="2057400"/>
          </a:xfrm>
          <a:prstGeom prst="ellipse">
            <a:avLst/>
          </a:prstGeom>
          <a:noFill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114800" y="3581400"/>
            <a:ext cx="1981200" cy="1333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" idx="3"/>
            <a:endCxn id="42" idx="2"/>
          </p:cNvCxnSpPr>
          <p:nvPr/>
        </p:nvCxnSpPr>
        <p:spPr>
          <a:xfrm flipV="1">
            <a:off x="4114800" y="1790700"/>
            <a:ext cx="2057400" cy="1752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934200" y="1143000"/>
            <a:ext cx="76200" cy="76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629400" y="1600200"/>
            <a:ext cx="76200" cy="76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10400" y="2133600"/>
            <a:ext cx="76200" cy="76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10400" y="1600200"/>
            <a:ext cx="76200" cy="76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553200" y="2057400"/>
            <a:ext cx="76200" cy="762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9" idx="3"/>
          </p:cNvCxnSpPr>
          <p:nvPr/>
        </p:nvCxnSpPr>
        <p:spPr>
          <a:xfrm flipV="1">
            <a:off x="3200400" y="1208041"/>
            <a:ext cx="3744959" cy="1535159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0"/>
          </p:cNvCxnSpPr>
          <p:nvPr/>
        </p:nvCxnSpPr>
        <p:spPr>
          <a:xfrm flipV="1">
            <a:off x="762000" y="1600200"/>
            <a:ext cx="5905500" cy="1143002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95800" y="1752600"/>
            <a:ext cx="966931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781800" y="4267200"/>
            <a:ext cx="76200" cy="76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8400" y="4419600"/>
            <a:ext cx="76200" cy="76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86600" y="5105400"/>
            <a:ext cx="76200" cy="76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239000" y="4724400"/>
            <a:ext cx="76200" cy="76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477000" y="5181600"/>
            <a:ext cx="76200" cy="76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705600" y="5334000"/>
            <a:ext cx="76200" cy="762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endCxn id="24" idx="1"/>
          </p:cNvCxnSpPr>
          <p:nvPr/>
        </p:nvCxnSpPr>
        <p:spPr>
          <a:xfrm>
            <a:off x="1371600" y="4038602"/>
            <a:ext cx="4887959" cy="392157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7" idx="2"/>
          </p:cNvCxnSpPr>
          <p:nvPr/>
        </p:nvCxnSpPr>
        <p:spPr>
          <a:xfrm>
            <a:off x="3189241" y="4049760"/>
            <a:ext cx="3287759" cy="116994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91000" y="4191000"/>
            <a:ext cx="966931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Samples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5400000">
            <a:off x="6964066" y="1722734"/>
            <a:ext cx="18936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Samples from segment one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 rot="5400000">
            <a:off x="6874077" y="4770734"/>
            <a:ext cx="1921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Samples from segment Two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071400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80" t="5119" r="18088" b="55165"/>
          <a:stretch>
            <a:fillRect/>
          </a:stretch>
        </p:blipFill>
        <p:spPr bwMode="auto">
          <a:xfrm>
            <a:off x="3124200" y="1371600"/>
            <a:ext cx="37338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696200" y="2057400"/>
            <a:ext cx="1192212" cy="7413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5" tIns="45718" rIns="91435" bIns="45718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ＭＳ Ｐゴシック" charset="0"/>
              </a:rPr>
              <a:t>Unique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Arial" charset="0"/>
                <a:cs typeface="ＭＳ Ｐゴシック" charset="0"/>
              </a:rPr>
              <a:t>Label</a:t>
            </a:r>
            <a:endParaRPr lang="en-US" sz="2400" dirty="0">
              <a:solidFill>
                <a:srgbClr val="FF0000"/>
              </a:solidFill>
              <a:latin typeface="Arial" charset="0"/>
              <a:cs typeface="ＭＳ Ｐゴシック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19200" y="685800"/>
            <a:ext cx="1905000" cy="182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1"/>
          </p:cNvCxnSpPr>
          <p:nvPr/>
        </p:nvCxnSpPr>
        <p:spPr>
          <a:xfrm>
            <a:off x="1752600" y="2286000"/>
            <a:ext cx="1371600" cy="266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6" idx="5"/>
            <a:endCxn id="13" idx="1"/>
          </p:cNvCxnSpPr>
          <p:nvPr/>
        </p:nvCxnSpPr>
        <p:spPr>
          <a:xfrm flipV="1">
            <a:off x="1529415" y="2552700"/>
            <a:ext cx="1594785" cy="16991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ight Arrow 22"/>
          <p:cNvSpPr/>
          <p:nvPr/>
        </p:nvSpPr>
        <p:spPr>
          <a:xfrm>
            <a:off x="6934200" y="2362200"/>
            <a:ext cx="6096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8600" y="609600"/>
            <a:ext cx="1524000" cy="42672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90600" y="990600"/>
            <a:ext cx="76200" cy="15804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85800" y="1447800"/>
            <a:ext cx="76200" cy="15804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66800" y="1981200"/>
            <a:ext cx="76200" cy="15804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66800" y="1447800"/>
            <a:ext cx="76200" cy="15804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09600" y="1905000"/>
            <a:ext cx="76200" cy="15804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33400" y="2362200"/>
            <a:ext cx="106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Samples from a consistent segment</a:t>
            </a:r>
            <a:endParaRPr lang="en-US" sz="1600" dirty="0"/>
          </a:p>
        </p:txBody>
      </p:sp>
      <p:sp>
        <p:nvSpPr>
          <p:cNvPr id="17" name="Oval 16"/>
          <p:cNvSpPr/>
          <p:nvPr/>
        </p:nvSpPr>
        <p:spPr>
          <a:xfrm>
            <a:off x="990600" y="3962400"/>
            <a:ext cx="76200" cy="15804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85800" y="3733800"/>
            <a:ext cx="76200" cy="15804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768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3: Data-Driven Consistent Shape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10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 collection of 3D human models at different poses will be provided</a:t>
            </a:r>
          </a:p>
          <a:p>
            <a:r>
              <a:rPr lang="en-US" dirty="0"/>
              <a:t>Implement </a:t>
            </a:r>
            <a:r>
              <a:rPr lang="en-US" dirty="0" smtClean="0"/>
              <a:t>single segmentation with </a:t>
            </a:r>
            <a:r>
              <a:rPr lang="en-US" dirty="0"/>
              <a:t>K</a:t>
            </a:r>
            <a:r>
              <a:rPr lang="en-US" dirty="0" smtClean="0"/>
              <a:t>-center clustering </a:t>
            </a:r>
            <a:r>
              <a:rPr lang="en-US" dirty="0"/>
              <a:t>algorithm for 3D model segmentation</a:t>
            </a:r>
          </a:p>
          <a:p>
            <a:r>
              <a:rPr lang="en-US" dirty="0" smtClean="0"/>
              <a:t>Consistent segmentation via consensus clustering for the collection of 3D Shapes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08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3091" y="2599944"/>
            <a:ext cx="1839732" cy="104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283" y="2590800"/>
            <a:ext cx="182911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Shape Segmentation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129540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"How can we decompose a 3D model into parts?"</a:t>
            </a:r>
            <a:endParaRPr lang="en-US" sz="2800" b="1" i="1" dirty="0"/>
          </a:p>
        </p:txBody>
      </p:sp>
      <p:sp>
        <p:nvSpPr>
          <p:cNvPr id="4" name="Rectangle 3"/>
          <p:cNvSpPr/>
          <p:nvPr/>
        </p:nvSpPr>
        <p:spPr>
          <a:xfrm>
            <a:off x="685800" y="4236184"/>
            <a:ext cx="4191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Psychological research indicates that recognition and shape understanding are based on structural decomposition of the shape into smaller parts </a:t>
            </a:r>
            <a:r>
              <a:rPr lang="en-US" sz="2000" i="1" dirty="0" smtClean="0">
                <a:solidFill>
                  <a:srgbClr val="0000FF"/>
                </a:solidFill>
              </a:rPr>
              <a:t>[Hoffmann et al. 84,97]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2051" name="Picture 3" descr="C:\Users\Peter\Pictures\9117744-rough-but-thoughtful-sketch-like-grunge-of-human-brain-in-a-silhouette-hea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483" y="2318101"/>
            <a:ext cx="1301522" cy="1568099"/>
          </a:xfrm>
          <a:prstGeom prst="rect">
            <a:avLst/>
          </a:prstGeom>
          <a:noFill/>
        </p:spPr>
      </p:pic>
      <p:sp>
        <p:nvSpPr>
          <p:cNvPr id="13" name="Right Arrow 12"/>
          <p:cNvSpPr/>
          <p:nvPr/>
        </p:nvSpPr>
        <p:spPr>
          <a:xfrm rot="10800000">
            <a:off x="2197290" y="3024446"/>
            <a:ext cx="621793" cy="10889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334000" y="2133600"/>
            <a:ext cx="3200400" cy="3429000"/>
            <a:chOff x="5334000" y="2133600"/>
            <a:chExt cx="3200400" cy="3429000"/>
          </a:xfrm>
        </p:grpSpPr>
        <p:sp>
          <p:nvSpPr>
            <p:cNvPr id="19" name="Rectangle 18"/>
            <p:cNvSpPr/>
            <p:nvPr/>
          </p:nvSpPr>
          <p:spPr>
            <a:xfrm>
              <a:off x="5334000" y="4239161"/>
              <a:ext cx="32004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Applications in other shape analysis tasks such as shape matching and shape recognition</a:t>
              </a:r>
              <a:endParaRPr lang="en-US" sz="2000" dirty="0"/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19800" y="2133600"/>
              <a:ext cx="602696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58000" y="2667000"/>
              <a:ext cx="1108520" cy="1028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86690547"/>
      </p:ext>
    </p:extLst>
  </p:cSld>
  <p:clrMapOvr>
    <a:masterClrMapping/>
  </p:clrMapOvr>
  <p:transition xmlns:p14="http://schemas.microsoft.com/office/powerpoint/2010/main" advTm="3454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shape and its segmentation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Related Segmentation algorithms</a:t>
            </a:r>
          </a:p>
          <a:p>
            <a:r>
              <a:rPr lang="en-US" dirty="0" smtClean="0"/>
              <a:t>Data Driven </a:t>
            </a:r>
            <a:r>
              <a:rPr lang="en-US" dirty="0"/>
              <a:t>c</a:t>
            </a:r>
            <a:r>
              <a:rPr lang="en-US" dirty="0" smtClean="0"/>
              <a:t>onsistent segmentation</a:t>
            </a:r>
          </a:p>
          <a:p>
            <a:r>
              <a:rPr lang="en-US" dirty="0" smtClean="0"/>
              <a:t>Deep Learning for consistent shape segmentation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715000"/>
            <a:ext cx="8763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Note: Some of today’s lectures are referred to the following sources:</a:t>
            </a:r>
          </a:p>
          <a:p>
            <a:pPr marL="342900" indent="-342900">
              <a:buAutoNum type="arabicPeriod"/>
            </a:pPr>
            <a:r>
              <a:rPr lang="en-US" sz="1400" dirty="0" err="1" smtClean="0"/>
              <a:t>Qixing</a:t>
            </a:r>
            <a:r>
              <a:rPr lang="en-US" sz="1400" dirty="0" smtClean="0"/>
              <a:t> Huang, </a:t>
            </a:r>
            <a:r>
              <a:rPr lang="en-US" sz="1400" dirty="0" err="1" smtClean="0"/>
              <a:t>etc</a:t>
            </a:r>
            <a:r>
              <a:rPr lang="en-US" sz="1400" dirty="0" smtClean="0"/>
              <a:t>, Joint Segmentation with Linear Programming, </a:t>
            </a:r>
            <a:r>
              <a:rPr lang="en-US" sz="1400" dirty="0" smtClean="0">
                <a:hlinkClick r:id="rId3"/>
              </a:rPr>
              <a:t>Link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err="1" smtClean="0"/>
              <a:t>Jian</a:t>
            </a:r>
            <a:r>
              <a:rPr lang="en-US" sz="1400" dirty="0" smtClean="0"/>
              <a:t> </a:t>
            </a:r>
            <a:r>
              <a:rPr lang="en-US" sz="1400" dirty="0" err="1" smtClean="0"/>
              <a:t>Gao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r>
              <a:rPr lang="en-US" sz="1400" dirty="0" smtClean="0"/>
              <a:t>, Clustering Ensemble, </a:t>
            </a:r>
            <a:r>
              <a:rPr lang="en-US" sz="1400" dirty="0" smtClean="0">
                <a:hlinkClick r:id="rId4"/>
              </a:rPr>
              <a:t>Link </a:t>
            </a:r>
            <a:endParaRPr lang="en-US" sz="1400" dirty="0" smtClean="0"/>
          </a:p>
          <a:p>
            <a:pPr marL="342900" indent="-342900">
              <a:buAutoNum type="arabicPeriod"/>
            </a:pPr>
            <a:r>
              <a:rPr lang="en-US" sz="1400" dirty="0" smtClean="0"/>
              <a:t>L. Cosmo, </a:t>
            </a:r>
            <a:r>
              <a:rPr lang="en-US" sz="1400" dirty="0" err="1" smtClean="0"/>
              <a:t>etc</a:t>
            </a:r>
            <a:r>
              <a:rPr lang="en-US" sz="1400" dirty="0" smtClean="0"/>
              <a:t>, Consistent partial matching of shape collections via spars modeling, 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323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229600" cy="1143000"/>
          </a:xfrm>
        </p:spPr>
        <p:txBody>
          <a:bodyPr/>
          <a:lstStyle/>
          <a:p>
            <a:r>
              <a:rPr lang="en-US" dirty="0" smtClean="0"/>
              <a:t>Review of Shape 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0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5|5.8|3.3|1.9|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1.9|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4.5|6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1574</Words>
  <Application>Microsoft Macintosh PowerPoint</Application>
  <PresentationFormat>On-screen Show (4:3)</PresentationFormat>
  <Paragraphs>333</Paragraphs>
  <Slides>63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Data-Driven 3D Shape Processing Joint Shape Segmentation</vt:lpstr>
      <vt:lpstr>Announcement</vt:lpstr>
      <vt:lpstr>Today’s Content</vt:lpstr>
      <vt:lpstr>3D Shapes</vt:lpstr>
      <vt:lpstr>Applications</vt:lpstr>
      <vt:lpstr>Shape Analysis Tasks</vt:lpstr>
      <vt:lpstr>Importance of Shape Segmentation</vt:lpstr>
      <vt:lpstr>Today’s Content</vt:lpstr>
      <vt:lpstr>Review of Shape Segmentation</vt:lpstr>
      <vt:lpstr>3D object segmentation</vt:lpstr>
      <vt:lpstr>PowerPoint Presentation</vt:lpstr>
      <vt:lpstr>Formulate Mesh Segmentation</vt:lpstr>
      <vt:lpstr>Single-Shape Segmentation</vt:lpstr>
      <vt:lpstr>Randomized Cuts [Golovinskiy and Funkhouser 08]</vt:lpstr>
      <vt:lpstr>Supervised Methods [Kalogerakis et al.10, van Kaick et al. 11]</vt:lpstr>
      <vt:lpstr>Today’s Content</vt:lpstr>
      <vt:lpstr>Motivations of Joint Segmentation</vt:lpstr>
      <vt:lpstr>Motivations</vt:lpstr>
      <vt:lpstr>Motivations</vt:lpstr>
      <vt:lpstr>Motivations</vt:lpstr>
      <vt:lpstr>Method</vt:lpstr>
      <vt:lpstr>Multiple Shape Correspondence</vt:lpstr>
      <vt:lpstr>Model as cycle consistency</vt:lpstr>
      <vt:lpstr>How does cycle consistency work</vt:lpstr>
      <vt:lpstr>PowerPoint Presentation</vt:lpstr>
      <vt:lpstr>Multiple Shape Correspondence</vt:lpstr>
      <vt:lpstr>Joint Shape Segmentation via consensus clustering</vt:lpstr>
      <vt:lpstr>Goal</vt:lpstr>
      <vt:lpstr>PowerPoint Presentation</vt:lpstr>
      <vt:lpstr>Consensus Strategy  </vt:lpstr>
      <vt:lpstr>Implementation of  consensus strategy</vt:lpstr>
      <vt:lpstr>Generating basic clusters</vt:lpstr>
      <vt:lpstr>K-Center for Individual Clustering Label Generation</vt:lpstr>
      <vt:lpstr>K-Center clustering</vt:lpstr>
      <vt:lpstr>Farthest-first traversal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Label correspondence assignment </vt:lpstr>
      <vt:lpstr>PowerPoint Presentation</vt:lpstr>
      <vt:lpstr>Label correspondence assignment</vt:lpstr>
      <vt:lpstr>Label Correspondence Algorithm</vt:lpstr>
      <vt:lpstr>PowerPoint Presentation</vt:lpstr>
      <vt:lpstr>PowerPoint Presentation</vt:lpstr>
      <vt:lpstr>Alternative representation of Label correspondence %</vt:lpstr>
      <vt:lpstr>Optimization for label correspondence</vt:lpstr>
      <vt:lpstr>PowerPoint Presentation</vt:lpstr>
      <vt:lpstr>PowerPoint Presentation</vt:lpstr>
      <vt:lpstr>PowerPoint Presentation</vt:lpstr>
      <vt:lpstr>Today’s Content</vt:lpstr>
      <vt:lpstr>Deep Learning in Shape Registration</vt:lpstr>
      <vt:lpstr>PowerPoint Presentation</vt:lpstr>
      <vt:lpstr>PowerPoint Presentation</vt:lpstr>
      <vt:lpstr>PowerPoint Presentation</vt:lpstr>
      <vt:lpstr>PowerPoint Presentation</vt:lpstr>
      <vt:lpstr>Project 3: Data-Driven Consistent Shape Segmentation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Computer Vision</dc:title>
  <dc:creator>Yi Fang</dc:creator>
  <cp:lastModifiedBy>Yi Fang</cp:lastModifiedBy>
  <cp:revision>194</cp:revision>
  <dcterms:created xsi:type="dcterms:W3CDTF">2015-08-18T09:31:10Z</dcterms:created>
  <dcterms:modified xsi:type="dcterms:W3CDTF">2016-04-19T04:51:43Z</dcterms:modified>
</cp:coreProperties>
</file>